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7" r:id="rId1"/>
  </p:sldMasterIdLst>
  <p:notesMasterIdLst>
    <p:notesMasterId r:id="rId11"/>
  </p:notesMasterIdLst>
  <p:sldIdLst>
    <p:sldId id="298" r:id="rId2"/>
    <p:sldId id="324" r:id="rId3"/>
    <p:sldId id="327" r:id="rId4"/>
    <p:sldId id="338" r:id="rId5"/>
    <p:sldId id="342" r:id="rId6"/>
    <p:sldId id="339" r:id="rId7"/>
    <p:sldId id="341" r:id="rId8"/>
    <p:sldId id="343" r:id="rId9"/>
    <p:sldId id="334" r:id="rId10"/>
  </p:sldIdLst>
  <p:sldSz cx="9144000" cy="6858000" type="screen4x3"/>
  <p:notesSz cx="6858000" cy="9144000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HY견고딕" pitchFamily="18" charset="-127"/>
        <a:ea typeface="HY견고딕" pitchFamily="18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HY견고딕" pitchFamily="18" charset="-127"/>
        <a:ea typeface="HY견고딕" pitchFamily="18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HY견고딕" pitchFamily="18" charset="-127"/>
        <a:ea typeface="HY견고딕" pitchFamily="18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HY견고딕" pitchFamily="18" charset="-127"/>
        <a:ea typeface="HY견고딕" pitchFamily="18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HY견고딕" pitchFamily="18" charset="-127"/>
        <a:ea typeface="HY견고딕" pitchFamily="18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HY견고딕" pitchFamily="18" charset="-127"/>
        <a:ea typeface="HY견고딕" pitchFamily="18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HY견고딕" pitchFamily="18" charset="-127"/>
        <a:ea typeface="HY견고딕" pitchFamily="18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HY견고딕" pitchFamily="18" charset="-127"/>
        <a:ea typeface="HY견고딕" pitchFamily="18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HY견고딕" pitchFamily="18" charset="-127"/>
        <a:ea typeface="HY견고딕" pitchFamily="18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18">
          <p15:clr>
            <a:srgbClr val="A4A3A4"/>
          </p15:clr>
        </p15:guide>
        <p15:guide id="2" orient="horz" pos="4156">
          <p15:clr>
            <a:srgbClr val="A4A3A4"/>
          </p15:clr>
        </p15:guide>
        <p15:guide id="3" pos="2880">
          <p15:clr>
            <a:srgbClr val="A4A3A4"/>
          </p15:clr>
        </p15:guide>
        <p15:guide id="4" pos="200">
          <p15:clr>
            <a:srgbClr val="A4A3A4"/>
          </p15:clr>
        </p15:guide>
        <p15:guide id="5" pos="5560">
          <p15:clr>
            <a:srgbClr val="A4A3A4"/>
          </p15:clr>
        </p15:guide>
        <p15:guide id="6" pos="4197">
          <p15:clr>
            <a:srgbClr val="A4A3A4"/>
          </p15:clr>
        </p15:guide>
        <p15:guide id="7" orient="horz" pos="663">
          <p15:clr>
            <a:srgbClr val="A4A3A4"/>
          </p15:clr>
        </p15:guide>
        <p15:guide id="8" orient="horz" pos="4020">
          <p15:clr>
            <a:srgbClr val="A4A3A4"/>
          </p15:clr>
        </p15:guide>
        <p15:guide id="9" orient="horz" pos="1071">
          <p15:clr>
            <a:srgbClr val="A4A3A4"/>
          </p15:clr>
        </p15:guide>
        <p15:guide id="10" pos="249">
          <p15:clr>
            <a:srgbClr val="A4A3A4"/>
          </p15:clr>
        </p15:guide>
        <p15:guide id="11" pos="5511">
          <p15:clr>
            <a:srgbClr val="A4A3A4"/>
          </p15:clr>
        </p15:guide>
        <p15:guide id="12" pos="2812">
          <p15:clr>
            <a:srgbClr val="A4A3A4"/>
          </p15:clr>
        </p15:guide>
        <p15:guide id="13" pos="294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E9A00"/>
    <a:srgbClr val="D5D000"/>
    <a:srgbClr val="013E7D"/>
    <a:srgbClr val="3A5978"/>
    <a:srgbClr val="0CACE0"/>
    <a:srgbClr val="1D4092"/>
    <a:srgbClr val="00589A"/>
    <a:srgbClr val="003366"/>
    <a:srgbClr val="002E00"/>
    <a:srgbClr val="00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858" autoAdjust="0"/>
    <p:restoredTop sz="68799"/>
  </p:normalViewPr>
  <p:slideViewPr>
    <p:cSldViewPr>
      <p:cViewPr varScale="1">
        <p:scale>
          <a:sx n="78" d="100"/>
          <a:sy n="78" d="100"/>
        </p:scale>
        <p:origin x="444" y="84"/>
      </p:cViewPr>
      <p:guideLst>
        <p:guide orient="horz" pos="618"/>
        <p:guide orient="horz" pos="4156"/>
        <p:guide pos="2880"/>
        <p:guide pos="200"/>
        <p:guide pos="5560"/>
        <p:guide pos="4197"/>
        <p:guide orient="horz" pos="663"/>
        <p:guide orient="horz" pos="4020"/>
        <p:guide orient="horz" pos="1071"/>
        <p:guide pos="249"/>
        <p:guide pos="5511"/>
        <p:guide pos="2812"/>
        <p:guide pos="2948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419957D0-9BA1-4C79-862B-4191CF8F9794}" type="datetimeFigureOut">
              <a:rPr lang="ko-KR" altLang="en-US"/>
              <a:pPr>
                <a:defRPr/>
              </a:pPr>
              <a:t>2020-12-05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DD9F98D0-BEEE-4D05-A461-237932F1AB5D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393518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#3</a:t>
            </a:r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최근 전동 </a:t>
            </a:r>
            <a:r>
              <a:rPr lang="ko-KR" altLang="ko-Kore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킥보드의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공유 서비스가 급속도로 증가하면서 이용자 또한 크게 늘어났습니다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2019 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 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 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월에 런칭한 공유 퍼스널 </a:t>
            </a:r>
            <a:r>
              <a:rPr lang="ko-KR" altLang="ko-Kore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모빌리티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업체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년간 누적 탑승 횟수 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100</a:t>
            </a:r>
            <a:r>
              <a:rPr lang="ko-KR" altLang="ko-Kore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만건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누적 회원 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22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만 명을 기록하였고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전동 </a:t>
            </a:r>
            <a:r>
              <a:rPr lang="ko-KR" altLang="ko-Kore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킥보드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공유 서비스 사용자 수는 작년 대비 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배 가량 증가했습니다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D9F98D0-BEEE-4D05-A461-237932F1AB5D}" type="slidenum">
              <a:rPr lang="ko-KR" altLang="en-US" smtClean="0"/>
              <a:pPr>
                <a:defRPr/>
              </a:pPr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59749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kumimoji="1" lang="en-US" altLang="ko-Kore-KR" dirty="0"/>
              <a:t>#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</a:t>
            </a:r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하지만 이에 따른 교통 사고 또한 증가하고 있습니다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서울시 소방재난본부가 발표한 최근 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 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년간 자전거 등 사고의 </a:t>
            </a:r>
            <a:r>
              <a:rPr lang="ko-KR" altLang="ko-Kore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구급통계에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따르면 서울의 전동 </a:t>
            </a:r>
            <a:r>
              <a:rPr lang="ko-KR" altLang="ko-Kore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킥보드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사고가 ‘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17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 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73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건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‘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18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 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57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건 그리고 ‘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19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년에는 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117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건으로 전년 대비 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105% 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증가했습니다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사고 원인은 대부분 인도 주행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교차로 서행 </a:t>
            </a:r>
            <a:r>
              <a:rPr lang="ko-KR" altLang="ko-Kore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미준수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횡단보도 횡단 중 </a:t>
            </a:r>
            <a:r>
              <a:rPr lang="ko-KR" altLang="ko-Kore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킥보드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탑승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다인 탑승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신호위반 등 이용자들이 안전 수칙을 제대로 지키지 않은 경우가 많았습니다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안전한 </a:t>
            </a:r>
            <a:r>
              <a:rPr lang="ko-KR" altLang="ko-Kore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전동킥보드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사용 문화를 만들기 위해서 </a:t>
            </a:r>
            <a:r>
              <a:rPr lang="ko-KR" altLang="ko-Kore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전동킥보드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이용자의 올바른 교통법규 준수가 필요하다고 생각한 저희 팀은 전동킥보드의 이용자들이 교통법규를 준수하며 안전하게 주행할 수 </a:t>
            </a:r>
            <a:r>
              <a:rPr lang="ko-KR" altLang="ko-Kore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없을까에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대해 고민하였고 그에 대한 해결책으로 </a:t>
            </a:r>
            <a:r>
              <a:rPr lang="ko-KR" altLang="ko-Kore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전동킥보드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안전 주행 장려 서비스를 기획하게 되었습니다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D9F98D0-BEEE-4D05-A461-237932F1AB5D}" type="slidenum">
              <a:rPr lang="ko-KR" altLang="en-US" smtClean="0"/>
              <a:pPr>
                <a:defRPr/>
              </a:pPr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59243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</a:t>
            </a:r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ore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전동킥보드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안전 주행 장려 서비스 </a:t>
            </a:r>
            <a:r>
              <a:rPr lang="ko-KR" altLang="ko-Kore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시큐어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ore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씽씽은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교통법규에 기반하여 이용자의 안전 주행 결과를 기반으로 포인트를 지급하는 서비스입니다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서비스 프로세스는 다음과 같이 공유전동킥보드 이용자가 앱을 실행하고 주행하면 주행이 완료되었을 시 제한속도 </a:t>
            </a:r>
            <a:r>
              <a:rPr lang="ko-KR" altLang="ko-Kore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초과여부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ore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무게값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초과여부를 판단해 포인트를 지급합니다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적립된 포인트는 다음 주행 시 사용하여 공유 </a:t>
            </a:r>
            <a:r>
              <a:rPr lang="ko-KR" altLang="ko-Kore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전동킥보드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서비스 이용 시 할인 받을 수 있는 서비스로 사용자들의 안전 주행을 유도합니다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D9F98D0-BEEE-4D05-A461-237932F1AB5D}" type="slidenum">
              <a:rPr lang="ko-KR" altLang="en-US" smtClean="0"/>
              <a:pPr>
                <a:defRPr/>
              </a:pPr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78321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#6</a:t>
            </a:r>
          </a:p>
          <a:p>
            <a:pPr marL="0" marR="0" lvl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시큐어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씽씽의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이용대상은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공유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전동킥보드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이용자입니다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시큐어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씽씽을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통해 이용자는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안전주행을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하고 포인트를 지급받아 할인혜택을 받을 수 있으며 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전동 </a:t>
            </a:r>
            <a:r>
              <a:rPr lang="ko-KR" altLang="ko-Kore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킥보드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공유 서비스 제공 업체의 입장에서도 안전사고가 감소하면 장치의 손상이 적어져 고장 및 파손이 감소하게 됩니다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전동 </a:t>
            </a:r>
            <a:r>
              <a:rPr lang="ko-KR" altLang="ko-Kore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킥보드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사고 원인 중 하나인 장치의 불량 및 파손 면에서도 안전 효과를 기대할 수 있습니다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또한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새로운 퍼스널 </a:t>
            </a:r>
            <a:r>
              <a:rPr lang="ko-KR" altLang="ko-Kore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모빌리티가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증가함에 따라서도 확장 가능한 서비스로서 경쟁력을 갖추었습니다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D9F98D0-BEEE-4D05-A461-237932F1AB5D}" type="slidenum">
              <a:rPr lang="ko-KR" altLang="en-US" smtClean="0"/>
              <a:pPr>
                <a:defRPr/>
              </a:pPr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38817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#7</a:t>
            </a:r>
          </a:p>
          <a:p>
            <a:pPr latinLnBrk="1"/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다음으로 주요 기능을 설명 드리겠습니다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먼저 회원 등록과 로그인 기능을 구현하여 사용자의 아이디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비밀번호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몸무게 등을 </a:t>
            </a:r>
            <a:r>
              <a:rPr lang="ko-KR" altLang="ko-Kore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입력받습니다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로그인 후 내 정보 페이지에서 포인트 </a:t>
            </a:r>
            <a:r>
              <a:rPr lang="ko-KR" altLang="ko-Kore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히스토리를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확인 가능합니다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또한 포인트 적립과 사용 기능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포인트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적립기준은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주행 시 받은 몸무게 값과 실제 탑승 시 </a:t>
            </a:r>
            <a:r>
              <a:rPr lang="ko-KR" altLang="ko-Kore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무게값을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비교하여 그 차이가 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키로 이상일 경우 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50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포인트를 차감하고 사용자의 제한 속도 초과시 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50 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포인트를 차감하여 지급하도록 구현하였습니다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D9F98D0-BEEE-4D05-A461-237932F1AB5D}" type="slidenum">
              <a:rPr lang="ko-KR" altLang="en-US" smtClean="0"/>
              <a:pPr>
                <a:defRPr/>
              </a:pPr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57741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마지막으로 시연 영상을 보여드리며 마치겠습니다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D9F98D0-BEEE-4D05-A461-237932F1AB5D}" type="slidenum">
              <a:rPr lang="ko-KR" altLang="en-US" smtClean="0"/>
              <a:pPr>
                <a:defRPr/>
              </a:pPr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79023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지금까지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전동킥보드</a:t>
            </a:r>
            <a:r>
              <a:rPr kumimoji="1" lang="ko-KR" altLang="en-US" dirty="0"/>
              <a:t> 안전 주행 장려 서비스 </a:t>
            </a:r>
            <a:r>
              <a:rPr kumimoji="1" lang="en-US" altLang="ko-KR" dirty="0"/>
              <a:t>&lt;</a:t>
            </a:r>
            <a:r>
              <a:rPr kumimoji="1" lang="ko-KR" altLang="en-US" dirty="0" err="1"/>
              <a:t>시큐어</a:t>
            </a:r>
            <a:r>
              <a:rPr kumimoji="1" lang="ko-KR" altLang="en-US" dirty="0"/>
              <a:t> 씽씽</a:t>
            </a:r>
            <a:r>
              <a:rPr kumimoji="1" lang="en-US" altLang="ko-KR" dirty="0"/>
              <a:t>&gt;</a:t>
            </a:r>
            <a:r>
              <a:rPr kumimoji="1" lang="ko-KR" altLang="en-US" dirty="0"/>
              <a:t>의 발표를 들어주셔서 감사합니다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D9F98D0-BEEE-4D05-A461-237932F1AB5D}" type="slidenum">
              <a:rPr lang="ko-KR" altLang="en-US" smtClean="0"/>
              <a:pPr>
                <a:defRPr/>
              </a:pPr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99964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 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" name="그림 2" descr="main_01.jpg"/>
          <p:cNvPicPr>
            <a:picLocks noChangeAspect="1"/>
          </p:cNvPicPr>
          <p:nvPr userDrawn="1"/>
        </p:nvPicPr>
        <p:blipFill>
          <a:blip r:embed="rId3" cstate="print"/>
          <a:srcRect l="54725" t="44750" r="8263" b="15875"/>
          <a:stretch>
            <a:fillRect/>
          </a:stretch>
        </p:blipFill>
        <p:spPr>
          <a:xfrm>
            <a:off x="5004048" y="3068960"/>
            <a:ext cx="3384376" cy="2700300"/>
          </a:xfrm>
          <a:prstGeom prst="rect">
            <a:avLst/>
          </a:prstGeom>
        </p:spPr>
      </p:pic>
      <p:pic>
        <p:nvPicPr>
          <p:cNvPr id="4" name="그림 3" descr="main_01.png"/>
          <p:cNvPicPr>
            <a:picLocks noChangeAspect="1"/>
          </p:cNvPicPr>
          <p:nvPr userDrawn="1"/>
        </p:nvPicPr>
        <p:blipFill>
          <a:blip r:embed="rId4" cstate="print"/>
          <a:srcRect l="62206" t="78875" r="18894" b="6425"/>
          <a:stretch>
            <a:fillRect/>
          </a:stretch>
        </p:blipFill>
        <p:spPr>
          <a:xfrm>
            <a:off x="5688124" y="5409220"/>
            <a:ext cx="1728192" cy="1008112"/>
          </a:xfrm>
          <a:prstGeom prst="rect">
            <a:avLst/>
          </a:prstGeom>
        </p:spPr>
      </p:pic>
    </p:spTree>
  </p:cSld>
  <p:clrMapOvr>
    <a:masterClrMapping/>
  </p:clrMapOvr>
  <p:transition advClick="0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 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411965"/>
      </p:ext>
    </p:extLst>
  </p:cSld>
  <p:clrMapOvr>
    <a:masterClrMapping/>
  </p:clrMapOvr>
  <p:transition advClick="0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 _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763221"/>
      </p:ext>
    </p:extLst>
  </p:cSld>
  <p:clrMapOvr>
    <a:masterClrMapping/>
  </p:clrMapOvr>
  <p:transition advClick="0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소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398193"/>
      </p:ext>
    </p:extLst>
  </p:cSld>
  <p:clrMapOvr>
    <a:masterClrMapping/>
  </p:clrMapOvr>
  <p:transition advClick="0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389" t="88025" r="3472" b="5988"/>
          <a:stretch/>
        </p:blipFill>
        <p:spPr>
          <a:xfrm>
            <a:off x="8081257" y="6436611"/>
            <a:ext cx="764615" cy="338665"/>
          </a:xfrm>
          <a:prstGeom prst="rect">
            <a:avLst/>
          </a:prstGeom>
        </p:spPr>
      </p:pic>
    </p:spTree>
  </p:cSld>
  <p:clrMapOvr>
    <a:masterClrMapping/>
  </p:clrMapOvr>
  <p:transition advClick="0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엔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85" y="8620"/>
            <a:ext cx="9144793" cy="6858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495785"/>
      </p:ext>
    </p:extLst>
  </p:cSld>
  <p:clrMapOvr>
    <a:masterClrMapping/>
  </p:clrMapOvr>
  <p:transition advClick="0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엔딩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엔딩디자인-2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780647"/>
      </p:ext>
    </p:extLst>
  </p:cSld>
  <p:clrMapOvr>
    <a:masterClrMapping/>
  </p:clrMapOvr>
  <p:transition advClick="0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929" r:id="rId1"/>
    <p:sldLayoutId id="2147483932" r:id="rId2"/>
    <p:sldLayoutId id="2147483933" r:id="rId3"/>
    <p:sldLayoutId id="2147483931" r:id="rId4"/>
    <p:sldLayoutId id="2147483934" r:id="rId5"/>
    <p:sldLayoutId id="2147483924" r:id="rId6"/>
    <p:sldLayoutId id="2147483935" r:id="rId7"/>
    <p:sldLayoutId id="2147483936" r:id="rId8"/>
  </p:sldLayoutIdLst>
  <p:transition advClick="0">
    <p:fade/>
  </p:transition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6.jpeg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jpeg"/><Relationship Id="rId5" Type="http://schemas.openxmlformats.org/officeDocument/2006/relationships/image" Target="../media/image17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.pn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tiff"/><Relationship Id="rId3" Type="http://schemas.openxmlformats.org/officeDocument/2006/relationships/image" Target="../media/image14.png"/><Relationship Id="rId7" Type="http://schemas.openxmlformats.org/officeDocument/2006/relationships/image" Target="../media/image24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tiff"/><Relationship Id="rId5" Type="http://schemas.openxmlformats.org/officeDocument/2006/relationships/image" Target="../media/image22.tiff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389" t="88025" r="3472" b="5988"/>
          <a:stretch/>
        </p:blipFill>
        <p:spPr>
          <a:xfrm>
            <a:off x="7899400" y="6036732"/>
            <a:ext cx="927100" cy="41063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63618" y="3198167"/>
            <a:ext cx="2484976" cy="461665"/>
          </a:xfrm>
          <a:prstGeom prst="rect">
            <a:avLst/>
          </a:prstGeom>
          <a:noFill/>
        </p:spPr>
        <p:txBody>
          <a:bodyPr wrap="none" rtlCol="0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latinLnBrk="0"/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전동 </a:t>
            </a:r>
            <a:r>
              <a:rPr lang="ko-KR" altLang="en-US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킥보드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 안전 주행 장려 서비스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51750" y="2390571"/>
            <a:ext cx="3736920" cy="792616"/>
          </a:xfrm>
          <a:prstGeom prst="rect">
            <a:avLst/>
          </a:prstGeom>
          <a:noFill/>
        </p:spPr>
        <p:txBody>
          <a:bodyPr wrap="none" rtlCol="0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latinLnBrk="0"/>
            <a:r>
              <a:rPr lang="ko-KR" altLang="en-US" sz="4400" b="1" spc="-150" dirty="0" err="1">
                <a:solidFill>
                  <a:srgbClr val="013E7D"/>
                </a:solidFill>
                <a:latin typeface="+mn-ea"/>
                <a:ea typeface="+mn-ea"/>
              </a:rPr>
              <a:t>시큐어</a:t>
            </a:r>
            <a:r>
              <a:rPr lang="en-US" altLang="ko-KR" sz="4400" b="1" spc="-150" dirty="0">
                <a:solidFill>
                  <a:srgbClr val="013E7D"/>
                </a:solidFill>
                <a:latin typeface="+mn-ea"/>
                <a:ea typeface="+mn-ea"/>
              </a:rPr>
              <a:t> </a:t>
            </a:r>
            <a:r>
              <a:rPr lang="ko-KR" altLang="en-US" sz="4400" b="1" spc="-150" dirty="0">
                <a:solidFill>
                  <a:srgbClr val="013E7D"/>
                </a:solidFill>
                <a:latin typeface="+mn-ea"/>
                <a:ea typeface="+mn-ea"/>
              </a:rPr>
              <a:t>씽씽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52367" y="4174481"/>
            <a:ext cx="1194558" cy="338554"/>
          </a:xfrm>
          <a:prstGeom prst="rect">
            <a:avLst/>
          </a:prstGeom>
          <a:noFill/>
        </p:spPr>
        <p:txBody>
          <a:bodyPr wrap="none" rtlCol="0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latinLnBrk="0"/>
            <a:r>
              <a:rPr lang="en-US" altLang="ko-KR" sz="1600" b="1" spc="-80" dirty="0">
                <a:solidFill>
                  <a:srgbClr val="686566"/>
                </a:solidFill>
                <a:latin typeface="+mn-ea"/>
                <a:ea typeface="+mn-ea"/>
              </a:rPr>
              <a:t>2020.08.21</a:t>
            </a:r>
            <a:endParaRPr lang="ko-KR" altLang="en-US" sz="1600" b="1" spc="-80" dirty="0">
              <a:solidFill>
                <a:srgbClr val="686566"/>
              </a:solidFill>
              <a:latin typeface="+mn-ea"/>
              <a:ea typeface="+mn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52367" y="4509120"/>
            <a:ext cx="960519" cy="400110"/>
          </a:xfrm>
          <a:prstGeom prst="rect">
            <a:avLst/>
          </a:prstGeom>
          <a:noFill/>
        </p:spPr>
        <p:txBody>
          <a:bodyPr wrap="none" rtlCol="0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latinLnBrk="0"/>
            <a:r>
              <a:rPr lang="ko-KR" altLang="en-US" sz="2000" b="1" spc="-80" dirty="0">
                <a:solidFill>
                  <a:srgbClr val="686566"/>
                </a:solidFill>
                <a:latin typeface="+mn-ea"/>
                <a:ea typeface="+mn-ea"/>
              </a:rPr>
              <a:t>유재현</a:t>
            </a:r>
            <a:r>
              <a:rPr lang="en-US" altLang="ko-KR" sz="2000" b="1" spc="-80" dirty="0">
                <a:solidFill>
                  <a:srgbClr val="686566"/>
                </a:solidFill>
                <a:latin typeface="+mn-ea"/>
                <a:ea typeface="+mn-ea"/>
              </a:rPr>
              <a:t> </a:t>
            </a:r>
            <a:r>
              <a:rPr lang="ko-KR" altLang="en-US" sz="2000" b="1" spc="-80" dirty="0">
                <a:solidFill>
                  <a:srgbClr val="686566"/>
                </a:solidFill>
                <a:latin typeface="+mn-ea"/>
                <a:ea typeface="+mn-ea"/>
              </a:rPr>
              <a:t>최민지 구세화 </a:t>
            </a:r>
            <a:r>
              <a:rPr lang="ko-KR" altLang="en-US" sz="2000" b="1" spc="-80" dirty="0" err="1">
                <a:solidFill>
                  <a:srgbClr val="686566"/>
                </a:solidFill>
                <a:latin typeface="+mn-ea"/>
                <a:ea typeface="+mn-ea"/>
              </a:rPr>
              <a:t>안정연</a:t>
            </a:r>
            <a:endParaRPr lang="ko-KR" altLang="en-US" sz="2000" b="1" spc="-80" dirty="0">
              <a:solidFill>
                <a:srgbClr val="686566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p:transition advClick="0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767250" y="1639020"/>
            <a:ext cx="5112568" cy="508957"/>
          </a:xfrm>
          <a:prstGeom prst="rect">
            <a:avLst/>
          </a:prstGeom>
          <a:noFill/>
        </p:spPr>
        <p:txBody>
          <a:bodyPr wrap="none" lIns="288000" rtlCol="0" anchor="ctr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+mn-ea"/>
                <a:ea typeface="+mn-ea"/>
              </a:rPr>
              <a:t>Contents</a:t>
            </a:r>
            <a:endParaRPr lang="ko-KR" altLang="en-US" sz="3600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4615366" y="2955933"/>
            <a:ext cx="4211134" cy="333565"/>
            <a:chOff x="4615366" y="3023349"/>
            <a:chExt cx="4211134" cy="333565"/>
          </a:xfrm>
        </p:grpSpPr>
        <p:sp>
          <p:nvSpPr>
            <p:cNvPr id="5" name="Text Box 206"/>
            <p:cNvSpPr txBox="1">
              <a:spLocks noChangeArrowheads="1"/>
            </p:cNvSpPr>
            <p:nvPr/>
          </p:nvSpPr>
          <p:spPr bwMode="auto">
            <a:xfrm>
              <a:off x="5088322" y="3047001"/>
              <a:ext cx="3738178" cy="309913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  <a:effectLst/>
          </p:spPr>
          <p:txBody>
            <a:bodyPr wrap="square" lIns="0" tIns="0" rIns="0" bIns="0" anchor="t" anchorCtr="0">
              <a:noAutofit/>
              <a:scene3d>
                <a:camera prst="orthographicFront">
                  <a:rot lat="0" lon="0" rev="0"/>
                </a:camera>
                <a:lightRig rig="glow" dir="t">
                  <a:rot lat="0" lon="0" rev="3600000"/>
                </a:lightRig>
              </a:scene3d>
              <a:sp3d prstMaterial="softEdge">
                <a:bevelT w="1270" h="1270"/>
                <a:contourClr>
                  <a:schemeClr val="bg1"/>
                </a:contourClr>
              </a:sp3d>
            </a:bodyPr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b="1" dirty="0">
                  <a:ln>
                    <a:prstDash val="solid"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  <a:cs typeface="Arial" pitchFamily="34" charset="0"/>
                </a:rPr>
                <a:t>기획 의도</a:t>
              </a:r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4615366" y="3023349"/>
              <a:ext cx="393388" cy="331214"/>
              <a:chOff x="5409264" y="3263393"/>
              <a:chExt cx="393388" cy="331214"/>
            </a:xfrm>
          </p:grpSpPr>
          <p:grpSp>
            <p:nvGrpSpPr>
              <p:cNvPr id="7" name="그룹 6"/>
              <p:cNvGrpSpPr/>
              <p:nvPr/>
            </p:nvGrpSpPr>
            <p:grpSpPr>
              <a:xfrm>
                <a:off x="5409264" y="3263393"/>
                <a:ext cx="393388" cy="331214"/>
                <a:chOff x="1475656" y="2420888"/>
                <a:chExt cx="598676" cy="504056"/>
              </a:xfrm>
            </p:grpSpPr>
            <p:sp>
              <p:nvSpPr>
                <p:cNvPr id="9" name="한쪽 모서리가 잘린 사각형 8"/>
                <p:cNvSpPr/>
                <p:nvPr/>
              </p:nvSpPr>
              <p:spPr>
                <a:xfrm flipH="1">
                  <a:off x="1475656" y="2420888"/>
                  <a:ext cx="504056" cy="504056"/>
                </a:xfrm>
                <a:prstGeom prst="snip1Rect">
                  <a:avLst/>
                </a:prstGeom>
                <a:solidFill>
                  <a:srgbClr val="44444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>
                    <a:latin typeface="+mn-ea"/>
                  </a:endParaRPr>
                </a:p>
              </p:txBody>
            </p:sp>
            <p:sp>
              <p:nvSpPr>
                <p:cNvPr id="10" name="이등변 삼각형 9"/>
                <p:cNvSpPr/>
                <p:nvPr/>
              </p:nvSpPr>
              <p:spPr>
                <a:xfrm rot="5400000">
                  <a:off x="1911920" y="2625721"/>
                  <a:ext cx="216024" cy="108801"/>
                </a:xfrm>
                <a:prstGeom prst="triangle">
                  <a:avLst/>
                </a:prstGeom>
                <a:gradFill flip="none" rotWithShape="1">
                  <a:gsLst>
                    <a:gs pos="36000">
                      <a:srgbClr val="444444"/>
                    </a:gs>
                    <a:gs pos="37000">
                      <a:srgbClr val="83B5DA"/>
                    </a:gs>
                  </a:gsLst>
                  <a:lin ang="162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>
                    <a:latin typeface="+mn-ea"/>
                  </a:endParaRPr>
                </a:p>
              </p:txBody>
            </p:sp>
          </p:grpSp>
          <p:sp>
            <p:nvSpPr>
              <p:cNvPr id="8" name="TextBox 7"/>
              <p:cNvSpPr txBox="1"/>
              <p:nvPr/>
            </p:nvSpPr>
            <p:spPr>
              <a:xfrm>
                <a:off x="5463562" y="3304869"/>
                <a:ext cx="233990" cy="2482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0" tIns="0" rIns="0" bIns="0" anchor="ctr">
                <a:noAutofit/>
                <a:scene3d>
                  <a:camera prst="orthographicFront"/>
                  <a:lightRig rig="threePt" dir="t"/>
                </a:scene3d>
                <a:sp3d>
                  <a:bevelT w="1270" h="1270"/>
                </a:sp3d>
              </a:bodyPr>
              <a:lstStyle>
                <a:defPPr>
                  <a:defRPr lang="ko-KR"/>
                </a:defPPr>
                <a:lvl1pPr algn="ctr" latinLnBrk="0">
                  <a:buFont typeface="Monotype Sorts" pitchFamily="2" charset="2"/>
                  <a:buNone/>
                  <a:defRPr sz="2000" b="1">
                    <a:solidFill>
                      <a:schemeClr val="bg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1pPr>
              </a:lstStyle>
              <a:p>
                <a:r>
                  <a:rPr lang="en-US" altLang="ko-KR" dirty="0">
                    <a:latin typeface="+mn-ea"/>
                    <a:ea typeface="+mn-ea"/>
                  </a:rPr>
                  <a:t>Ⅰ</a:t>
                </a:r>
                <a:endParaRPr lang="ko-KR" altLang="en-US" dirty="0">
                  <a:latin typeface="+mn-ea"/>
                  <a:ea typeface="+mn-ea"/>
                </a:endParaRPr>
              </a:p>
            </p:txBody>
          </p:sp>
        </p:grpSp>
      </p:grpSp>
      <p:grpSp>
        <p:nvGrpSpPr>
          <p:cNvPr id="11" name="그룹 10"/>
          <p:cNvGrpSpPr/>
          <p:nvPr/>
        </p:nvGrpSpPr>
        <p:grpSpPr>
          <a:xfrm>
            <a:off x="4615366" y="3674508"/>
            <a:ext cx="4211134" cy="333565"/>
            <a:chOff x="4615366" y="3023349"/>
            <a:chExt cx="4211134" cy="333565"/>
          </a:xfrm>
        </p:grpSpPr>
        <p:sp>
          <p:nvSpPr>
            <p:cNvPr id="12" name="Text Box 206"/>
            <p:cNvSpPr txBox="1">
              <a:spLocks noChangeArrowheads="1"/>
            </p:cNvSpPr>
            <p:nvPr/>
          </p:nvSpPr>
          <p:spPr bwMode="auto">
            <a:xfrm>
              <a:off x="5088322" y="3047001"/>
              <a:ext cx="3738178" cy="309913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  <a:effectLst/>
          </p:spPr>
          <p:txBody>
            <a:bodyPr wrap="square" lIns="0" tIns="0" rIns="0" bIns="0" anchor="t" anchorCtr="0">
              <a:noAutofit/>
              <a:scene3d>
                <a:camera prst="orthographicFront">
                  <a:rot lat="0" lon="0" rev="0"/>
                </a:camera>
                <a:lightRig rig="glow" dir="t">
                  <a:rot lat="0" lon="0" rev="3600000"/>
                </a:lightRig>
              </a:scene3d>
              <a:sp3d prstMaterial="softEdge">
                <a:bevelT w="1270" h="1270"/>
                <a:contourClr>
                  <a:schemeClr val="bg1"/>
                </a:contourClr>
              </a:sp3d>
            </a:bodyPr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b="1" dirty="0">
                  <a:ln>
                    <a:prstDash val="solid"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  <a:cs typeface="Arial" pitchFamily="34" charset="0"/>
                </a:rPr>
                <a:t>기대 효과</a:t>
              </a:r>
            </a:p>
          </p:txBody>
        </p:sp>
        <p:grpSp>
          <p:nvGrpSpPr>
            <p:cNvPr id="13" name="그룹 12"/>
            <p:cNvGrpSpPr/>
            <p:nvPr/>
          </p:nvGrpSpPr>
          <p:grpSpPr>
            <a:xfrm>
              <a:off x="4615366" y="3023349"/>
              <a:ext cx="393388" cy="331214"/>
              <a:chOff x="5409264" y="3263393"/>
              <a:chExt cx="393388" cy="331214"/>
            </a:xfrm>
          </p:grpSpPr>
          <p:grpSp>
            <p:nvGrpSpPr>
              <p:cNvPr id="14" name="그룹 13"/>
              <p:cNvGrpSpPr/>
              <p:nvPr/>
            </p:nvGrpSpPr>
            <p:grpSpPr>
              <a:xfrm>
                <a:off x="5409264" y="3263393"/>
                <a:ext cx="393388" cy="331214"/>
                <a:chOff x="1475656" y="2420888"/>
                <a:chExt cx="598676" cy="504056"/>
              </a:xfrm>
            </p:grpSpPr>
            <p:sp>
              <p:nvSpPr>
                <p:cNvPr id="16" name="한쪽 모서리가 잘린 사각형 15"/>
                <p:cNvSpPr/>
                <p:nvPr/>
              </p:nvSpPr>
              <p:spPr>
                <a:xfrm flipH="1">
                  <a:off x="1475656" y="2420888"/>
                  <a:ext cx="504056" cy="504056"/>
                </a:xfrm>
                <a:prstGeom prst="snip1Rect">
                  <a:avLst/>
                </a:prstGeom>
                <a:solidFill>
                  <a:srgbClr val="44444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>
                    <a:latin typeface="+mn-ea"/>
                  </a:endParaRPr>
                </a:p>
              </p:txBody>
            </p:sp>
            <p:sp>
              <p:nvSpPr>
                <p:cNvPr id="17" name="이등변 삼각형 16"/>
                <p:cNvSpPr/>
                <p:nvPr/>
              </p:nvSpPr>
              <p:spPr>
                <a:xfrm rot="5400000">
                  <a:off x="1911920" y="2625721"/>
                  <a:ext cx="216024" cy="108801"/>
                </a:xfrm>
                <a:prstGeom prst="triangle">
                  <a:avLst/>
                </a:prstGeom>
                <a:gradFill flip="none" rotWithShape="1">
                  <a:gsLst>
                    <a:gs pos="36000">
                      <a:srgbClr val="444444"/>
                    </a:gs>
                    <a:gs pos="37000">
                      <a:srgbClr val="83B5DA"/>
                    </a:gs>
                  </a:gsLst>
                  <a:lin ang="162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>
                    <a:latin typeface="+mn-ea"/>
                  </a:endParaRPr>
                </a:p>
              </p:txBody>
            </p:sp>
          </p:grpSp>
          <p:sp>
            <p:nvSpPr>
              <p:cNvPr id="15" name="TextBox 14"/>
              <p:cNvSpPr txBox="1"/>
              <p:nvPr/>
            </p:nvSpPr>
            <p:spPr>
              <a:xfrm>
                <a:off x="5463562" y="3304869"/>
                <a:ext cx="233990" cy="2482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0" tIns="0" rIns="0" bIns="0" anchor="ctr">
                <a:noAutofit/>
                <a:scene3d>
                  <a:camera prst="orthographicFront"/>
                  <a:lightRig rig="threePt" dir="t"/>
                </a:scene3d>
                <a:sp3d>
                  <a:bevelT w="1270" h="1270"/>
                </a:sp3d>
              </a:bodyPr>
              <a:lstStyle>
                <a:defPPr>
                  <a:defRPr lang="ko-KR"/>
                </a:defPPr>
                <a:lvl1pPr algn="ctr" latinLnBrk="0">
                  <a:buFont typeface="Monotype Sorts" pitchFamily="2" charset="2"/>
                  <a:buNone/>
                  <a:defRPr sz="3200">
                    <a:gradFill>
                      <a:gsLst>
                        <a:gs pos="0">
                          <a:prstClr val="white">
                            <a:lumMod val="95000"/>
                          </a:prstClr>
                        </a:gs>
                        <a:gs pos="40000">
                          <a:prstClr val="white"/>
                        </a:gs>
                        <a:gs pos="41000">
                          <a:srgbClr val="E6E6E6"/>
                        </a:gs>
                        <a:gs pos="75000">
                          <a:prstClr val="white"/>
                        </a:gs>
                      </a:gsLst>
                      <a:lin ang="5400000" scaled="0"/>
                    </a:gradFill>
                    <a:effectLst>
                      <a:outerShdw dist="25400" dir="5400000" algn="t" rotWithShape="0">
                        <a:prstClr val="black">
                          <a:lumMod val="75000"/>
                          <a:lumOff val="25000"/>
                        </a:prstClr>
                      </a:outerShdw>
                    </a:effectLst>
                    <a:latin typeface="나눔명조 ExtraBold" pitchFamily="18" charset="-127"/>
                    <a:ea typeface="나눔명조 ExtraBold" pitchFamily="18" charset="-127"/>
                  </a:defRPr>
                </a:lvl1pPr>
                <a:lvl2pPr>
                  <a:defRPr/>
                </a:lvl2pPr>
                <a:lvl3pPr>
                  <a:defRPr/>
                </a:lvl3pPr>
                <a:lvl4pPr>
                  <a:defRPr/>
                </a:lvl4pPr>
                <a:lvl5pPr>
                  <a:defRPr/>
                </a:lvl5pPr>
                <a:lvl6pPr>
                  <a:defRPr/>
                </a:lvl6pPr>
                <a:lvl7pPr>
                  <a:defRPr/>
                </a:lvl7pPr>
                <a:lvl8pPr>
                  <a:defRPr/>
                </a:lvl8pPr>
                <a:lvl9pPr>
                  <a:defRPr/>
                </a:lvl9pPr>
              </a:lstStyle>
              <a:p>
                <a:r>
                  <a:rPr lang="en-US" altLang="ko-KR" sz="2000" b="1" dirty="0">
                    <a:solidFill>
                      <a:schemeClr val="bg1"/>
                    </a:solidFill>
                    <a:effectLst/>
                    <a:latin typeface="+mn-ea"/>
                    <a:ea typeface="+mn-ea"/>
                  </a:rPr>
                  <a:t>Ⅱ</a:t>
                </a:r>
                <a:endParaRPr lang="ko-KR" altLang="en-US" sz="2000" b="1" dirty="0">
                  <a:solidFill>
                    <a:schemeClr val="bg1"/>
                  </a:solidFill>
                  <a:effectLst/>
                  <a:latin typeface="+mn-ea"/>
                  <a:ea typeface="+mn-ea"/>
                </a:endParaRPr>
              </a:p>
            </p:txBody>
          </p:sp>
        </p:grpSp>
      </p:grpSp>
      <p:grpSp>
        <p:nvGrpSpPr>
          <p:cNvPr id="18" name="그룹 17"/>
          <p:cNvGrpSpPr/>
          <p:nvPr/>
        </p:nvGrpSpPr>
        <p:grpSpPr>
          <a:xfrm>
            <a:off x="4615366" y="4393083"/>
            <a:ext cx="4211134" cy="333565"/>
            <a:chOff x="4615366" y="3023349"/>
            <a:chExt cx="4211134" cy="333565"/>
          </a:xfrm>
        </p:grpSpPr>
        <p:sp>
          <p:nvSpPr>
            <p:cNvPr id="19" name="Text Box 206"/>
            <p:cNvSpPr txBox="1">
              <a:spLocks noChangeArrowheads="1"/>
            </p:cNvSpPr>
            <p:nvPr/>
          </p:nvSpPr>
          <p:spPr bwMode="auto">
            <a:xfrm>
              <a:off x="5088322" y="3047001"/>
              <a:ext cx="3738178" cy="309913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  <a:effectLst/>
          </p:spPr>
          <p:txBody>
            <a:bodyPr wrap="square" lIns="0" tIns="0" rIns="0" bIns="0" anchor="t" anchorCtr="0">
              <a:noAutofit/>
              <a:scene3d>
                <a:camera prst="orthographicFront">
                  <a:rot lat="0" lon="0" rev="0"/>
                </a:camera>
                <a:lightRig rig="glow" dir="t">
                  <a:rot lat="0" lon="0" rev="3600000"/>
                </a:lightRig>
              </a:scene3d>
              <a:sp3d prstMaterial="softEdge">
                <a:bevelT w="1270" h="1270"/>
                <a:contourClr>
                  <a:schemeClr val="bg1"/>
                </a:contourClr>
              </a:sp3d>
            </a:bodyPr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b="1" dirty="0">
                  <a:ln>
                    <a:prstDash val="solid"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  <a:cs typeface="Arial" pitchFamily="34" charset="0"/>
                </a:rPr>
                <a:t>주요 기능</a:t>
              </a:r>
            </a:p>
          </p:txBody>
        </p:sp>
        <p:grpSp>
          <p:nvGrpSpPr>
            <p:cNvPr id="20" name="그룹 19"/>
            <p:cNvGrpSpPr/>
            <p:nvPr/>
          </p:nvGrpSpPr>
          <p:grpSpPr>
            <a:xfrm>
              <a:off x="4615366" y="3023349"/>
              <a:ext cx="393388" cy="331214"/>
              <a:chOff x="5409264" y="3263393"/>
              <a:chExt cx="393388" cy="331214"/>
            </a:xfrm>
          </p:grpSpPr>
          <p:grpSp>
            <p:nvGrpSpPr>
              <p:cNvPr id="21" name="그룹 20"/>
              <p:cNvGrpSpPr/>
              <p:nvPr/>
            </p:nvGrpSpPr>
            <p:grpSpPr>
              <a:xfrm>
                <a:off x="5409264" y="3263393"/>
                <a:ext cx="393388" cy="331214"/>
                <a:chOff x="1475656" y="2420888"/>
                <a:chExt cx="598676" cy="504056"/>
              </a:xfrm>
            </p:grpSpPr>
            <p:sp>
              <p:nvSpPr>
                <p:cNvPr id="23" name="한쪽 모서리가 잘린 사각형 22"/>
                <p:cNvSpPr/>
                <p:nvPr/>
              </p:nvSpPr>
              <p:spPr>
                <a:xfrm flipH="1">
                  <a:off x="1475656" y="2420888"/>
                  <a:ext cx="504056" cy="504056"/>
                </a:xfrm>
                <a:prstGeom prst="snip1Rect">
                  <a:avLst/>
                </a:prstGeom>
                <a:solidFill>
                  <a:srgbClr val="44444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>
                    <a:latin typeface="+mn-ea"/>
                  </a:endParaRPr>
                </a:p>
              </p:txBody>
            </p:sp>
            <p:sp>
              <p:nvSpPr>
                <p:cNvPr id="24" name="이등변 삼각형 23"/>
                <p:cNvSpPr/>
                <p:nvPr/>
              </p:nvSpPr>
              <p:spPr>
                <a:xfrm rot="5400000">
                  <a:off x="1911920" y="2625721"/>
                  <a:ext cx="216024" cy="108801"/>
                </a:xfrm>
                <a:prstGeom prst="triangle">
                  <a:avLst/>
                </a:prstGeom>
                <a:gradFill flip="none" rotWithShape="1">
                  <a:gsLst>
                    <a:gs pos="36000">
                      <a:srgbClr val="444444"/>
                    </a:gs>
                    <a:gs pos="37000">
                      <a:srgbClr val="83B5DA"/>
                    </a:gs>
                  </a:gsLst>
                  <a:lin ang="162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>
                    <a:latin typeface="+mn-ea"/>
                  </a:endParaRPr>
                </a:p>
              </p:txBody>
            </p:sp>
          </p:grpSp>
          <p:sp>
            <p:nvSpPr>
              <p:cNvPr id="22" name="TextBox 21"/>
              <p:cNvSpPr txBox="1"/>
              <p:nvPr/>
            </p:nvSpPr>
            <p:spPr>
              <a:xfrm>
                <a:off x="5463562" y="3304869"/>
                <a:ext cx="233990" cy="2482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0" tIns="0" rIns="0" bIns="0" anchor="ctr">
                <a:noAutofit/>
                <a:scene3d>
                  <a:camera prst="orthographicFront"/>
                  <a:lightRig rig="threePt" dir="t"/>
                </a:scene3d>
                <a:sp3d>
                  <a:bevelT w="1270" h="1270"/>
                </a:sp3d>
              </a:bodyPr>
              <a:lstStyle>
                <a:defPPr>
                  <a:defRPr lang="ko-KR"/>
                </a:defPPr>
                <a:lvl1pPr algn="ctr" latinLnBrk="0">
                  <a:buFont typeface="Monotype Sorts" pitchFamily="2" charset="2"/>
                  <a:buNone/>
                  <a:defRPr sz="3200">
                    <a:gradFill>
                      <a:gsLst>
                        <a:gs pos="0">
                          <a:prstClr val="white">
                            <a:lumMod val="95000"/>
                          </a:prstClr>
                        </a:gs>
                        <a:gs pos="40000">
                          <a:prstClr val="white"/>
                        </a:gs>
                        <a:gs pos="41000">
                          <a:srgbClr val="E6E6E6"/>
                        </a:gs>
                        <a:gs pos="75000">
                          <a:prstClr val="white"/>
                        </a:gs>
                      </a:gsLst>
                      <a:lin ang="5400000" scaled="0"/>
                    </a:gradFill>
                    <a:effectLst>
                      <a:outerShdw dist="25400" dir="5400000" algn="t" rotWithShape="0">
                        <a:prstClr val="black">
                          <a:lumMod val="75000"/>
                          <a:lumOff val="25000"/>
                        </a:prstClr>
                      </a:outerShdw>
                    </a:effectLst>
                    <a:latin typeface="나눔명조 ExtraBold" pitchFamily="18" charset="-127"/>
                    <a:ea typeface="나눔명조 ExtraBold" pitchFamily="18" charset="-127"/>
                  </a:defRPr>
                </a:lvl1pPr>
                <a:lvl2pPr>
                  <a:defRPr/>
                </a:lvl2pPr>
                <a:lvl3pPr>
                  <a:defRPr/>
                </a:lvl3pPr>
                <a:lvl4pPr>
                  <a:defRPr/>
                </a:lvl4pPr>
                <a:lvl5pPr>
                  <a:defRPr/>
                </a:lvl5pPr>
                <a:lvl6pPr>
                  <a:defRPr/>
                </a:lvl6pPr>
                <a:lvl7pPr>
                  <a:defRPr/>
                </a:lvl7pPr>
                <a:lvl8pPr>
                  <a:defRPr/>
                </a:lvl8pPr>
                <a:lvl9pPr>
                  <a:defRPr/>
                </a:lvl9pPr>
              </a:lstStyle>
              <a:p>
                <a:r>
                  <a:rPr lang="en-US" altLang="ko-KR" sz="2000" b="1" dirty="0">
                    <a:solidFill>
                      <a:schemeClr val="bg1"/>
                    </a:solidFill>
                    <a:effectLst/>
                    <a:latin typeface="+mn-ea"/>
                    <a:ea typeface="+mn-ea"/>
                  </a:rPr>
                  <a:t>Ⅲ</a:t>
                </a:r>
                <a:endParaRPr lang="ko-KR" altLang="en-US" sz="2000" b="1" dirty="0">
                  <a:solidFill>
                    <a:schemeClr val="bg1"/>
                  </a:solidFill>
                  <a:effectLst/>
                  <a:latin typeface="+mn-ea"/>
                  <a:ea typeface="+mn-ea"/>
                </a:endParaRPr>
              </a:p>
            </p:txBody>
          </p:sp>
        </p:grpSp>
      </p:grpSp>
      <p:grpSp>
        <p:nvGrpSpPr>
          <p:cNvPr id="25" name="그룹 24"/>
          <p:cNvGrpSpPr/>
          <p:nvPr/>
        </p:nvGrpSpPr>
        <p:grpSpPr>
          <a:xfrm>
            <a:off x="4615366" y="5111659"/>
            <a:ext cx="4211134" cy="333565"/>
            <a:chOff x="4615366" y="3023349"/>
            <a:chExt cx="4211134" cy="333565"/>
          </a:xfrm>
        </p:grpSpPr>
        <p:sp>
          <p:nvSpPr>
            <p:cNvPr id="26" name="Text Box 206"/>
            <p:cNvSpPr txBox="1">
              <a:spLocks noChangeArrowheads="1"/>
            </p:cNvSpPr>
            <p:nvPr/>
          </p:nvSpPr>
          <p:spPr bwMode="auto">
            <a:xfrm>
              <a:off x="5088322" y="3047001"/>
              <a:ext cx="3738178" cy="309913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  <a:effectLst/>
          </p:spPr>
          <p:txBody>
            <a:bodyPr wrap="square" lIns="0" tIns="0" rIns="0" bIns="0" anchor="t" anchorCtr="0">
              <a:noAutofit/>
              <a:scene3d>
                <a:camera prst="orthographicFront">
                  <a:rot lat="0" lon="0" rev="0"/>
                </a:camera>
                <a:lightRig rig="glow" dir="t">
                  <a:rot lat="0" lon="0" rev="3600000"/>
                </a:lightRig>
              </a:scene3d>
              <a:sp3d prstMaterial="softEdge">
                <a:bevelT w="1270" h="1270"/>
                <a:contourClr>
                  <a:schemeClr val="bg1"/>
                </a:contourClr>
              </a:sp3d>
            </a:bodyPr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b="1" dirty="0">
                  <a:ln>
                    <a:prstDash val="solid"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  <a:cs typeface="Arial" pitchFamily="34" charset="0"/>
                </a:rPr>
                <a:t>Q&amp;A</a:t>
              </a:r>
              <a:endParaRPr lang="ko-KR" altLang="en-US" b="1" dirty="0">
                <a:ln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Arial" pitchFamily="34" charset="0"/>
              </a:endParaRPr>
            </a:p>
          </p:txBody>
        </p:sp>
        <p:grpSp>
          <p:nvGrpSpPr>
            <p:cNvPr id="27" name="그룹 26"/>
            <p:cNvGrpSpPr/>
            <p:nvPr/>
          </p:nvGrpSpPr>
          <p:grpSpPr>
            <a:xfrm>
              <a:off x="4615366" y="3023349"/>
              <a:ext cx="393388" cy="331214"/>
              <a:chOff x="5409264" y="3263393"/>
              <a:chExt cx="393388" cy="331214"/>
            </a:xfrm>
          </p:grpSpPr>
          <p:grpSp>
            <p:nvGrpSpPr>
              <p:cNvPr id="28" name="그룹 27"/>
              <p:cNvGrpSpPr/>
              <p:nvPr/>
            </p:nvGrpSpPr>
            <p:grpSpPr>
              <a:xfrm>
                <a:off x="5409264" y="3263393"/>
                <a:ext cx="393388" cy="331214"/>
                <a:chOff x="1475656" y="2420888"/>
                <a:chExt cx="598676" cy="504056"/>
              </a:xfrm>
            </p:grpSpPr>
            <p:sp>
              <p:nvSpPr>
                <p:cNvPr id="30" name="한쪽 모서리가 잘린 사각형 29"/>
                <p:cNvSpPr/>
                <p:nvPr/>
              </p:nvSpPr>
              <p:spPr>
                <a:xfrm flipH="1">
                  <a:off x="1475656" y="2420888"/>
                  <a:ext cx="504056" cy="504056"/>
                </a:xfrm>
                <a:prstGeom prst="snip1Rect">
                  <a:avLst/>
                </a:prstGeom>
                <a:solidFill>
                  <a:srgbClr val="44444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>
                    <a:latin typeface="+mn-ea"/>
                  </a:endParaRPr>
                </a:p>
              </p:txBody>
            </p:sp>
            <p:sp>
              <p:nvSpPr>
                <p:cNvPr id="31" name="이등변 삼각형 30"/>
                <p:cNvSpPr/>
                <p:nvPr/>
              </p:nvSpPr>
              <p:spPr>
                <a:xfrm rot="5400000">
                  <a:off x="1911920" y="2625721"/>
                  <a:ext cx="216024" cy="108801"/>
                </a:xfrm>
                <a:prstGeom prst="triangle">
                  <a:avLst/>
                </a:prstGeom>
                <a:gradFill flip="none" rotWithShape="1">
                  <a:gsLst>
                    <a:gs pos="36000">
                      <a:srgbClr val="444444"/>
                    </a:gs>
                    <a:gs pos="37000">
                      <a:srgbClr val="83B5DA"/>
                    </a:gs>
                  </a:gsLst>
                  <a:lin ang="162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>
                    <a:latin typeface="+mn-ea"/>
                  </a:endParaRPr>
                </a:p>
              </p:txBody>
            </p:sp>
          </p:grpSp>
          <p:sp>
            <p:nvSpPr>
              <p:cNvPr id="29" name="TextBox 28"/>
              <p:cNvSpPr txBox="1"/>
              <p:nvPr/>
            </p:nvSpPr>
            <p:spPr>
              <a:xfrm>
                <a:off x="5463562" y="3304869"/>
                <a:ext cx="233990" cy="2482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0" tIns="0" rIns="0" bIns="0" anchor="ctr">
                <a:noAutofit/>
                <a:scene3d>
                  <a:camera prst="orthographicFront"/>
                  <a:lightRig rig="threePt" dir="t"/>
                </a:scene3d>
                <a:sp3d>
                  <a:bevelT w="1270" h="1270"/>
                </a:sp3d>
              </a:bodyPr>
              <a:lstStyle>
                <a:defPPr>
                  <a:defRPr lang="ko-KR"/>
                </a:defPPr>
                <a:lvl1pPr algn="ctr" latinLnBrk="0">
                  <a:buFont typeface="Monotype Sorts" pitchFamily="2" charset="2"/>
                  <a:buNone/>
                  <a:defRPr sz="3200">
                    <a:gradFill>
                      <a:gsLst>
                        <a:gs pos="0">
                          <a:prstClr val="white">
                            <a:lumMod val="95000"/>
                          </a:prstClr>
                        </a:gs>
                        <a:gs pos="40000">
                          <a:prstClr val="white"/>
                        </a:gs>
                        <a:gs pos="41000">
                          <a:srgbClr val="E6E6E6"/>
                        </a:gs>
                        <a:gs pos="75000">
                          <a:prstClr val="white"/>
                        </a:gs>
                      </a:gsLst>
                      <a:lin ang="5400000" scaled="0"/>
                    </a:gradFill>
                    <a:effectLst>
                      <a:outerShdw dist="25400" dir="5400000" algn="t" rotWithShape="0">
                        <a:prstClr val="black">
                          <a:lumMod val="75000"/>
                          <a:lumOff val="25000"/>
                        </a:prstClr>
                      </a:outerShdw>
                    </a:effectLst>
                    <a:latin typeface="나눔명조 ExtraBold" pitchFamily="18" charset="-127"/>
                    <a:ea typeface="나눔명조 ExtraBold" pitchFamily="18" charset="-127"/>
                  </a:defRPr>
                </a:lvl1pPr>
                <a:lvl2pPr>
                  <a:defRPr/>
                </a:lvl2pPr>
                <a:lvl3pPr>
                  <a:defRPr/>
                </a:lvl3pPr>
                <a:lvl4pPr>
                  <a:defRPr/>
                </a:lvl4pPr>
                <a:lvl5pPr>
                  <a:defRPr/>
                </a:lvl5pPr>
                <a:lvl6pPr>
                  <a:defRPr/>
                </a:lvl6pPr>
                <a:lvl7pPr>
                  <a:defRPr/>
                </a:lvl7pPr>
                <a:lvl8pPr>
                  <a:defRPr/>
                </a:lvl8pPr>
                <a:lvl9pPr>
                  <a:defRPr/>
                </a:lvl9pPr>
              </a:lstStyle>
              <a:p>
                <a:r>
                  <a:rPr lang="en-US" altLang="ko-KR" sz="2000" b="1" dirty="0">
                    <a:solidFill>
                      <a:schemeClr val="bg1"/>
                    </a:solidFill>
                    <a:effectLst/>
                    <a:latin typeface="+mn-ea"/>
                    <a:ea typeface="+mn-ea"/>
                  </a:rPr>
                  <a:t>Ⅳ</a:t>
                </a:r>
                <a:endParaRPr lang="ko-KR" altLang="en-US" sz="2000" b="1" dirty="0">
                  <a:solidFill>
                    <a:schemeClr val="bg1"/>
                  </a:solidFill>
                  <a:effectLst/>
                  <a:latin typeface="+mn-ea"/>
                  <a:ea typeface="+mn-ea"/>
                </a:endParaRPr>
              </a:p>
            </p:txBody>
          </p:sp>
        </p:grpSp>
      </p:grpSp>
      <p:pic>
        <p:nvPicPr>
          <p:cNvPr id="41" name="그림 4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389" t="88025" r="3472" b="5988"/>
          <a:stretch/>
        </p:blipFill>
        <p:spPr>
          <a:xfrm>
            <a:off x="251520" y="152636"/>
            <a:ext cx="1080120" cy="478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863780"/>
      </p:ext>
    </p:extLst>
  </p:cSld>
  <p:clrMapOvr>
    <a:masterClrMapping/>
  </p:clrMapOvr>
  <p:transition advClick="0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3528" y="103932"/>
            <a:ext cx="4227700" cy="584775"/>
          </a:xfrm>
          <a:prstGeom prst="rect">
            <a:avLst/>
          </a:prstGeom>
          <a:noFill/>
        </p:spPr>
        <p:txBody>
          <a:bodyPr wrap="none" lIns="288000" rtlCol="0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r>
              <a:rPr lang="ko-KR" altLang="en-US" sz="3200" b="1" spc="-150" dirty="0" err="1">
                <a:solidFill>
                  <a:srgbClr val="013E7D"/>
                </a:solidFill>
                <a:latin typeface="+mn-ea"/>
                <a:ea typeface="+mn-ea"/>
              </a:rPr>
              <a:t>시큐어</a:t>
            </a:r>
            <a:r>
              <a:rPr lang="ko-KR" altLang="en-US" sz="3200" b="1" spc="-150" dirty="0">
                <a:solidFill>
                  <a:srgbClr val="013E7D"/>
                </a:solidFill>
                <a:latin typeface="+mn-ea"/>
                <a:ea typeface="+mn-ea"/>
              </a:rPr>
              <a:t> 씽씽</a:t>
            </a:r>
            <a:r>
              <a:rPr lang="en-US" altLang="ko-KR" sz="3200" b="1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 </a:t>
            </a:r>
            <a:r>
              <a:rPr lang="ko-KR" altLang="en-US" sz="3200" b="1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기획 의도</a:t>
            </a:r>
            <a:r>
              <a:rPr lang="en-US" altLang="ko-KR" sz="3200" b="1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 </a:t>
            </a:r>
            <a:endParaRPr lang="ko-KR" altLang="en-US" sz="3200" b="1" spc="-150" dirty="0">
              <a:solidFill>
                <a:schemeClr val="tx1">
                  <a:lumMod val="95000"/>
                  <a:lumOff val="5000"/>
                </a:schemeClr>
              </a:solidFill>
              <a:latin typeface="+mn-ea"/>
              <a:ea typeface="+mn-ea"/>
            </a:endParaRPr>
          </a:p>
        </p:txBody>
      </p:sp>
      <p:grpSp>
        <p:nvGrpSpPr>
          <p:cNvPr id="29" name="그룹 28"/>
          <p:cNvGrpSpPr/>
          <p:nvPr/>
        </p:nvGrpSpPr>
        <p:grpSpPr>
          <a:xfrm>
            <a:off x="395287" y="945304"/>
            <a:ext cx="5904905" cy="611488"/>
            <a:chOff x="395287" y="953930"/>
            <a:chExt cx="5904905" cy="611488"/>
          </a:xfrm>
        </p:grpSpPr>
        <p:pic>
          <p:nvPicPr>
            <p:cNvPr id="26" name="Picture 2" descr="D:\me\디자인서식연습\영동구청\ob-19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95287" y="953930"/>
              <a:ext cx="5904905" cy="611488"/>
            </a:xfrm>
            <a:prstGeom prst="rect">
              <a:avLst/>
            </a:prstGeom>
            <a:noFill/>
          </p:spPr>
        </p:pic>
        <p:sp>
          <p:nvSpPr>
            <p:cNvPr id="27" name="직사각형 26"/>
            <p:cNvSpPr/>
            <p:nvPr/>
          </p:nvSpPr>
          <p:spPr>
            <a:xfrm>
              <a:off x="652541" y="1038993"/>
              <a:ext cx="2326278" cy="40216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noAutofit/>
              <a:scene3d>
                <a:camera prst="orthographicFront"/>
                <a:lightRig rig="threePt" dir="t"/>
              </a:scene3d>
              <a:sp3d>
                <a:bevelT w="1270" h="1270"/>
                <a:contourClr>
                  <a:schemeClr val="tx2">
                    <a:lumMod val="50000"/>
                  </a:schemeClr>
                </a:contourClr>
              </a:sp3d>
            </a:bodyPr>
            <a:lstStyle/>
            <a:p>
              <a:pPr indent="-180975" fontAlgn="base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0000"/>
                </a:buClr>
                <a:buSzPct val="70000"/>
                <a:defRPr/>
              </a:pPr>
              <a:endParaRPr lang="ko-KR" altLang="en-US" sz="2000" b="1" dirty="0">
                <a:solidFill>
                  <a:schemeClr val="bg1"/>
                </a:solidFill>
                <a:latin typeface="+mn-ea"/>
                <a:ea typeface="+mn-ea"/>
              </a:endParaRP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422015" y="1044408"/>
              <a:ext cx="418687" cy="40216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noAutofit/>
              <a:scene3d>
                <a:camera prst="orthographicFront"/>
                <a:lightRig rig="threePt" dir="t"/>
              </a:scene3d>
              <a:sp3d>
                <a:bevelT w="1270" h="1270"/>
                <a:contourClr>
                  <a:schemeClr val="tx2">
                    <a:lumMod val="50000"/>
                  </a:schemeClr>
                </a:contourClr>
              </a:sp3d>
            </a:bodyPr>
            <a:lstStyle/>
            <a:p>
              <a:pPr indent="-180975" fontAlgn="base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0000"/>
                </a:buClr>
                <a:buSzPct val="70000"/>
                <a:defRPr/>
              </a:pPr>
              <a:r>
                <a:rPr lang="en-US" altLang="ko-KR" sz="2000" b="1" dirty="0">
                  <a:solidFill>
                    <a:srgbClr val="FFFF00"/>
                  </a:solidFill>
                  <a:latin typeface="+mn-ea"/>
                  <a:ea typeface="+mn-ea"/>
                </a:rPr>
                <a:t>1.</a:t>
              </a:r>
              <a:r>
                <a:rPr lang="en-US" altLang="ko-KR" sz="2000" b="1" dirty="0">
                  <a:solidFill>
                    <a:srgbClr val="D5D000"/>
                  </a:solidFill>
                  <a:latin typeface="+mn-ea"/>
                  <a:ea typeface="+mn-ea"/>
                </a:rPr>
                <a:t> </a:t>
              </a:r>
              <a:r>
                <a:rPr lang="ko-KR" altLang="en-US" sz="2000" b="1" dirty="0" err="1">
                  <a:solidFill>
                    <a:srgbClr val="FFFF00"/>
                  </a:solidFill>
                  <a:latin typeface="+mn-ea"/>
                  <a:ea typeface="+mn-ea"/>
                </a:rPr>
                <a:t>전동킥보드</a:t>
              </a:r>
              <a:r>
                <a:rPr lang="ko-KR" altLang="en-US" sz="2000" b="1" dirty="0">
                  <a:solidFill>
                    <a:srgbClr val="FFFF00"/>
                  </a:solidFill>
                  <a:latin typeface="+mn-ea"/>
                  <a:ea typeface="+mn-ea"/>
                </a:rPr>
                <a:t> 사용률 증가 </a:t>
              </a: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1AF1CB71-7335-4495-B489-3BD9D18E978A}"/>
              </a:ext>
            </a:extLst>
          </p:cNvPr>
          <p:cNvGrpSpPr/>
          <p:nvPr/>
        </p:nvGrpSpPr>
        <p:grpSpPr>
          <a:xfrm>
            <a:off x="395288" y="1700213"/>
            <a:ext cx="4176712" cy="4681537"/>
            <a:chOff x="395288" y="1700213"/>
            <a:chExt cx="4068762" cy="4681537"/>
          </a:xfrm>
        </p:grpSpPr>
        <p:sp>
          <p:nvSpPr>
            <p:cNvPr id="36" name="모서리가 둥근 직사각형 17">
              <a:extLst>
                <a:ext uri="{FF2B5EF4-FFF2-40B4-BE49-F238E27FC236}">
                  <a16:creationId xmlns:a16="http://schemas.microsoft.com/office/drawing/2014/main" id="{69C76ED2-3C6D-42E7-B14C-F17784DC3778}"/>
                </a:ext>
              </a:extLst>
            </p:cNvPr>
            <p:cNvSpPr/>
            <p:nvPr/>
          </p:nvSpPr>
          <p:spPr>
            <a:xfrm>
              <a:off x="395288" y="1992702"/>
              <a:ext cx="4068762" cy="4389048"/>
            </a:xfrm>
            <a:prstGeom prst="roundRect">
              <a:avLst>
                <a:gd name="adj" fmla="val 2125"/>
              </a:avLst>
            </a:prstGeom>
            <a:pattFill prst="ltDnDiag">
              <a:fgClr>
                <a:srgbClr val="EEEEEE"/>
              </a:fgClr>
              <a:bgClr>
                <a:schemeClr val="bg1"/>
              </a:bgClr>
            </a:pattFill>
            <a:ln w="15875">
              <a:gradFill flip="none" rotWithShape="1">
                <a:gsLst>
                  <a:gs pos="50000">
                    <a:srgbClr val="1D4092"/>
                  </a:gs>
                  <a:gs pos="51000">
                    <a:schemeClr val="tx1">
                      <a:lumMod val="50000"/>
                      <a:lumOff val="50000"/>
                    </a:schemeClr>
                  </a:gs>
                </a:gsLst>
                <a:lin ang="16200000" scaled="1"/>
                <a:tileRect/>
              </a:gradFill>
              <a:prstDash val="solid"/>
            </a:ln>
            <a:effectLst>
              <a:outerShdw blurRad="25400" dist="25400" dir="5400000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none" rtlCol="0" anchor="ctr"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  <a:latin typeface="+mn-ea"/>
              </a:endParaRPr>
            </a:p>
          </p:txBody>
        </p:sp>
        <p:grpSp>
          <p:nvGrpSpPr>
            <p:cNvPr id="37" name="그룹 79">
              <a:extLst>
                <a:ext uri="{FF2B5EF4-FFF2-40B4-BE49-F238E27FC236}">
                  <a16:creationId xmlns:a16="http://schemas.microsoft.com/office/drawing/2014/main" id="{9598F150-4964-4861-B8E4-BC47E77257EF}"/>
                </a:ext>
              </a:extLst>
            </p:cNvPr>
            <p:cNvGrpSpPr/>
            <p:nvPr/>
          </p:nvGrpSpPr>
          <p:grpSpPr>
            <a:xfrm>
              <a:off x="395288" y="1700213"/>
              <a:ext cx="4068761" cy="436190"/>
              <a:chOff x="510774" y="4792835"/>
              <a:chExt cx="1684124" cy="553866"/>
            </a:xfrm>
          </p:grpSpPr>
          <p:grpSp>
            <p:nvGrpSpPr>
              <p:cNvPr id="38" name="그룹 147">
                <a:extLst>
                  <a:ext uri="{FF2B5EF4-FFF2-40B4-BE49-F238E27FC236}">
                    <a16:creationId xmlns:a16="http://schemas.microsoft.com/office/drawing/2014/main" id="{6A28BCBD-8CA8-49D4-BBBB-03319CE018FE}"/>
                  </a:ext>
                </a:extLst>
              </p:cNvPr>
              <p:cNvGrpSpPr/>
              <p:nvPr/>
            </p:nvGrpSpPr>
            <p:grpSpPr>
              <a:xfrm>
                <a:off x="510774" y="4792835"/>
                <a:ext cx="1684124" cy="553866"/>
                <a:chOff x="177282" y="382555"/>
                <a:chExt cx="3200398" cy="475862"/>
              </a:xfrm>
            </p:grpSpPr>
            <p:grpSp>
              <p:nvGrpSpPr>
                <p:cNvPr id="40" name="그룹 149">
                  <a:extLst>
                    <a:ext uri="{FF2B5EF4-FFF2-40B4-BE49-F238E27FC236}">
                      <a16:creationId xmlns:a16="http://schemas.microsoft.com/office/drawing/2014/main" id="{DCB4104E-7005-4194-B7C0-EC7C01F6879B}"/>
                    </a:ext>
                  </a:extLst>
                </p:cNvPr>
                <p:cNvGrpSpPr/>
                <p:nvPr/>
              </p:nvGrpSpPr>
              <p:grpSpPr>
                <a:xfrm>
                  <a:off x="179512" y="382555"/>
                  <a:ext cx="3198168" cy="475862"/>
                  <a:chOff x="179512" y="382555"/>
                  <a:chExt cx="3198168" cy="475862"/>
                </a:xfrm>
              </p:grpSpPr>
              <p:sp>
                <p:nvSpPr>
                  <p:cNvPr id="42" name="양쪽 모서리가 둥근 사각형 23">
                    <a:extLst>
                      <a:ext uri="{FF2B5EF4-FFF2-40B4-BE49-F238E27FC236}">
                        <a16:creationId xmlns:a16="http://schemas.microsoft.com/office/drawing/2014/main" id="{89B129AE-427F-40F4-A9C7-475291335CB7}"/>
                      </a:ext>
                    </a:extLst>
                  </p:cNvPr>
                  <p:cNvSpPr/>
                  <p:nvPr/>
                </p:nvSpPr>
                <p:spPr>
                  <a:xfrm>
                    <a:off x="179512" y="404665"/>
                    <a:ext cx="3198168" cy="453752"/>
                  </a:xfrm>
                  <a:prstGeom prst="round2SameRect">
                    <a:avLst/>
                  </a:prstGeom>
                  <a:solidFill>
                    <a:srgbClr val="1D4092"/>
                  </a:solidFill>
                  <a:ln w="19050">
                    <a:solidFill>
                      <a:srgbClr val="1D4092"/>
                    </a:solidFill>
                  </a:ln>
                  <a:scene3d>
                    <a:camera prst="orthographicFront"/>
                    <a:lightRig rig="threePt" dir="t">
                      <a:rot lat="0" lon="0" rev="3000000"/>
                    </a:lightRig>
                  </a:scene3d>
                  <a:sp3d prstMaterial="plastic">
                    <a:bevelT w="25400" h="25400" prst="convex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rtlCol="0" anchor="ctr">
                    <a:noAutofit/>
                  </a:bodyPr>
                  <a:lstStyle/>
                  <a:p>
                    <a:pPr algn="ctr"/>
                    <a:endParaRPr lang="ko-KR" altLang="en-US">
                      <a:latin typeface="+mn-ea"/>
                    </a:endParaRPr>
                  </a:p>
                </p:txBody>
              </p:sp>
              <p:pic>
                <p:nvPicPr>
                  <p:cNvPr id="43" name="그림 29" descr="그림1.png">
                    <a:extLst>
                      <a:ext uri="{FF2B5EF4-FFF2-40B4-BE49-F238E27FC236}">
                        <a16:creationId xmlns:a16="http://schemas.microsoft.com/office/drawing/2014/main" id="{BBDAD266-4707-4C30-9BD5-41C198F08EC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print"/>
                  <a:stretch>
                    <a:fillRect/>
                  </a:stretch>
                </p:blipFill>
                <p:spPr>
                  <a:xfrm>
                    <a:off x="196928" y="382555"/>
                    <a:ext cx="2133969" cy="466531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41" name="자유형 22">
                  <a:extLst>
                    <a:ext uri="{FF2B5EF4-FFF2-40B4-BE49-F238E27FC236}">
                      <a16:creationId xmlns:a16="http://schemas.microsoft.com/office/drawing/2014/main" id="{62AD37D4-28C4-4C90-91D1-5F1702EBA439}"/>
                    </a:ext>
                  </a:extLst>
                </p:cNvPr>
                <p:cNvSpPr/>
                <p:nvPr/>
              </p:nvSpPr>
              <p:spPr>
                <a:xfrm>
                  <a:off x="177282" y="391886"/>
                  <a:ext cx="3153746" cy="457200"/>
                </a:xfrm>
                <a:custGeom>
                  <a:avLst/>
                  <a:gdLst>
                    <a:gd name="connsiteX0" fmla="*/ 3153747 w 3153747"/>
                    <a:gd name="connsiteY0" fmla="*/ 0 h 457200"/>
                    <a:gd name="connsiteX1" fmla="*/ 0 w 3153747"/>
                    <a:gd name="connsiteY1" fmla="*/ 457200 h 457200"/>
                    <a:gd name="connsiteX2" fmla="*/ 0 w 3153747"/>
                    <a:gd name="connsiteY2" fmla="*/ 46653 h 457200"/>
                    <a:gd name="connsiteX3" fmla="*/ 55984 w 3153747"/>
                    <a:gd name="connsiteY3" fmla="*/ 0 h 457200"/>
                    <a:gd name="connsiteX4" fmla="*/ 3153747 w 3153747"/>
                    <a:gd name="connsiteY4" fmla="*/ 0 h 457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53747" h="457200">
                      <a:moveTo>
                        <a:pt x="3153747" y="0"/>
                      </a:moveTo>
                      <a:lnTo>
                        <a:pt x="0" y="457200"/>
                      </a:lnTo>
                      <a:lnTo>
                        <a:pt x="0" y="46653"/>
                      </a:lnTo>
                      <a:lnTo>
                        <a:pt x="55984" y="0"/>
                      </a:lnTo>
                      <a:lnTo>
                        <a:pt x="3153747" y="0"/>
                      </a:lnTo>
                      <a:close/>
                    </a:path>
                  </a:pathLst>
                </a:custGeom>
                <a:solidFill>
                  <a:schemeClr val="bg1">
                    <a:alpha val="11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>
                  <a:noAutofit/>
                </a:bodyPr>
                <a:lstStyle/>
                <a:p>
                  <a:pPr algn="ctr"/>
                  <a:endParaRPr lang="ko-KR" altLang="en-US" sz="2000" dirty="0">
                    <a:latin typeface="+mn-ea"/>
                  </a:endParaRPr>
                </a:p>
              </p:txBody>
            </p:sp>
          </p:grp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C9AC1BFD-8942-4E3E-88BE-1EDA46E71E8D}"/>
                  </a:ext>
                </a:extLst>
              </p:cNvPr>
              <p:cNvSpPr/>
              <p:nvPr/>
            </p:nvSpPr>
            <p:spPr>
              <a:xfrm>
                <a:off x="633379" y="4899820"/>
                <a:ext cx="1440088" cy="340818"/>
              </a:xfrm>
              <a:prstGeom prst="rect">
                <a:avLst/>
              </a:prstGeom>
            </p:spPr>
            <p:txBody>
              <a:bodyPr wrap="none" lIns="0" tIns="0" rIns="0" bIns="0" anchor="ctr">
                <a:noAutofit/>
                <a:scene3d>
                  <a:camera prst="orthographicFront"/>
                  <a:lightRig rig="threePt" dir="t"/>
                </a:scene3d>
                <a:sp3d contourW="31750">
                  <a:bevelT w="1270" h="31750"/>
                  <a:contourClr>
                    <a:srgbClr val="063280"/>
                  </a:contourClr>
                </a:sp3d>
              </a:bodyPr>
              <a:lstStyle/>
              <a:p>
                <a:pPr indent="-180975" algn="ctr" fontAlgn="base">
                  <a:lnSpc>
                    <a:spcPct val="109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CC0000"/>
                  </a:buClr>
                  <a:buSzPct val="70000"/>
                  <a:defRPr/>
                </a:pPr>
                <a:r>
                  <a:rPr lang="ko-KR" altLang="en-US" b="1" spc="-100" dirty="0">
                    <a:solidFill>
                      <a:schemeClr val="bg1"/>
                    </a:solidFill>
                    <a:latin typeface="+mn-ea"/>
                    <a:ea typeface="+mn-ea"/>
                  </a:rPr>
                  <a:t>공유 전동 </a:t>
                </a:r>
                <a:r>
                  <a:rPr lang="ko-KR" altLang="en-US" b="1" spc="-100" dirty="0" err="1">
                    <a:solidFill>
                      <a:schemeClr val="bg1"/>
                    </a:solidFill>
                    <a:latin typeface="+mn-ea"/>
                    <a:ea typeface="+mn-ea"/>
                  </a:rPr>
                  <a:t>킥보드</a:t>
                </a:r>
                <a:r>
                  <a:rPr lang="ko-KR" altLang="en-US" b="1" spc="-100" dirty="0">
                    <a:solidFill>
                      <a:schemeClr val="bg1"/>
                    </a:solidFill>
                    <a:latin typeface="+mn-ea"/>
                    <a:ea typeface="+mn-ea"/>
                  </a:rPr>
                  <a:t> 이용률 증가</a:t>
                </a:r>
              </a:p>
            </p:txBody>
          </p:sp>
        </p:grpSp>
      </p:grpSp>
      <p:sp>
        <p:nvSpPr>
          <p:cNvPr id="44" name="제목 1">
            <a:extLst>
              <a:ext uri="{FF2B5EF4-FFF2-40B4-BE49-F238E27FC236}">
                <a16:creationId xmlns:a16="http://schemas.microsoft.com/office/drawing/2014/main" id="{979BFFA0-E944-43CF-A5AA-2F983A2BF6A0}"/>
              </a:ext>
            </a:extLst>
          </p:cNvPr>
          <p:cNvSpPr txBox="1">
            <a:spLocks/>
          </p:cNvSpPr>
          <p:nvPr/>
        </p:nvSpPr>
        <p:spPr>
          <a:xfrm>
            <a:off x="464636" y="2701666"/>
            <a:ext cx="4046479" cy="2700300"/>
          </a:xfrm>
          <a:prstGeom prst="rect">
            <a:avLst/>
          </a:prstGeom>
          <a:noFill/>
        </p:spPr>
        <p:txBody>
          <a:bodyPr wrap="square" lIns="108000" rIns="72000">
            <a:noAutofit/>
            <a:scene3d>
              <a:camera prst="orthographicFront"/>
              <a:lightRig rig="threePt" dir="t"/>
            </a:scene3d>
            <a:sp3d contourW="25400">
              <a:bevelT w="1270" h="25400"/>
              <a:contourClr>
                <a:schemeClr val="bg1"/>
              </a:contourClr>
            </a:sp3d>
          </a:bodyPr>
          <a:lstStyle/>
          <a:p>
            <a:pPr marL="144000" indent="-144000" latinLnBrk="0">
              <a:lnSpc>
                <a:spcPct val="125000"/>
              </a:lnSpc>
              <a:spcBef>
                <a:spcPts val="300"/>
              </a:spcBef>
              <a:buClr>
                <a:srgbClr val="1D4092"/>
              </a:buClr>
              <a:buFont typeface="Wingdings" pitchFamily="2" charset="2"/>
              <a:buChar char="§"/>
              <a:tabLst>
                <a:tab pos="3314700" algn="l"/>
              </a:tabLst>
              <a:defRPr/>
            </a:pPr>
            <a:r>
              <a:rPr lang="ko-KR" altLang="en-US" sz="1500" b="1" spc="-5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Arial" pitchFamily="34" charset="0"/>
              </a:rPr>
              <a:t>공유 </a:t>
            </a:r>
            <a:r>
              <a:rPr lang="ko-KR" altLang="en-US" sz="1500" b="1" spc="-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Arial" pitchFamily="34" charset="0"/>
              </a:rPr>
              <a:t>퍼스털</a:t>
            </a:r>
            <a:r>
              <a:rPr lang="ko-KR" altLang="en-US" sz="1500" b="1" spc="-5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Arial" pitchFamily="34" charset="0"/>
              </a:rPr>
              <a:t> </a:t>
            </a:r>
            <a:r>
              <a:rPr lang="ko-KR" altLang="en-US" sz="1500" b="1" spc="-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Arial" pitchFamily="34" charset="0"/>
              </a:rPr>
              <a:t>모빌리티</a:t>
            </a:r>
            <a:r>
              <a:rPr lang="ko-KR" altLang="en-US" sz="1500" b="1" spc="-5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Arial" pitchFamily="34" charset="0"/>
              </a:rPr>
              <a:t> 업체 </a:t>
            </a:r>
            <a:endParaRPr lang="en-US" altLang="ko-KR" sz="1500" b="1" spc="-5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cs typeface="Arial" pitchFamily="34" charset="0"/>
            </a:endParaRPr>
          </a:p>
          <a:p>
            <a:pPr marL="601200" lvl="1" indent="-144000" latinLnBrk="0">
              <a:lnSpc>
                <a:spcPct val="125000"/>
              </a:lnSpc>
              <a:spcBef>
                <a:spcPts val="300"/>
              </a:spcBef>
              <a:buClr>
                <a:srgbClr val="1D4092"/>
              </a:buClr>
              <a:buFont typeface="Wingdings" pitchFamily="2" charset="2"/>
              <a:buChar char="§"/>
              <a:tabLst>
                <a:tab pos="3314700" algn="l"/>
              </a:tabLst>
              <a:defRPr/>
            </a:pPr>
            <a:r>
              <a:rPr lang="ko-KR" altLang="en-US" sz="1500" spc="-5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Arial" pitchFamily="34" charset="0"/>
              </a:rPr>
              <a:t>누적  탑승 횟수</a:t>
            </a:r>
            <a:r>
              <a:rPr lang="en-US" altLang="ko-KR" sz="1500" spc="-5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Arial" pitchFamily="34" charset="0"/>
              </a:rPr>
              <a:t>:</a:t>
            </a:r>
            <a:r>
              <a:rPr lang="ko-KR" altLang="en-US" sz="1500" spc="-5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Arial" pitchFamily="34" charset="0"/>
              </a:rPr>
              <a:t>  </a:t>
            </a:r>
            <a:r>
              <a:rPr lang="en-US" altLang="ko-KR" sz="1500" spc="-5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Arial" pitchFamily="34" charset="0"/>
              </a:rPr>
              <a:t>100</a:t>
            </a:r>
            <a:r>
              <a:rPr lang="ko-KR" altLang="en-US" sz="1500" spc="-5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Arial" pitchFamily="34" charset="0"/>
              </a:rPr>
              <a:t>만 건 기록</a:t>
            </a:r>
          </a:p>
          <a:p>
            <a:pPr marL="601200" lvl="1" indent="-144000" latinLnBrk="0">
              <a:lnSpc>
                <a:spcPct val="125000"/>
              </a:lnSpc>
              <a:spcBef>
                <a:spcPts val="300"/>
              </a:spcBef>
              <a:buClr>
                <a:srgbClr val="1D4092"/>
              </a:buClr>
              <a:buFont typeface="Wingdings" pitchFamily="2" charset="2"/>
              <a:buChar char="§"/>
              <a:tabLst>
                <a:tab pos="3314700" algn="l"/>
              </a:tabLst>
              <a:defRPr/>
            </a:pPr>
            <a:r>
              <a:rPr lang="ko-KR" altLang="en-US" sz="1500" spc="-5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Arial" pitchFamily="34" charset="0"/>
              </a:rPr>
              <a:t>누적  회  원  수</a:t>
            </a:r>
            <a:r>
              <a:rPr lang="en-US" altLang="ko-KR" sz="1500" spc="-5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Arial" pitchFamily="34" charset="0"/>
              </a:rPr>
              <a:t>:</a:t>
            </a:r>
            <a:r>
              <a:rPr lang="ko-KR" altLang="en-US" sz="1500" spc="-5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Arial" pitchFamily="34" charset="0"/>
              </a:rPr>
              <a:t>    </a:t>
            </a:r>
            <a:r>
              <a:rPr lang="en-US" altLang="ko-KR" sz="1500" spc="-5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Arial" pitchFamily="34" charset="0"/>
              </a:rPr>
              <a:t>22</a:t>
            </a:r>
            <a:r>
              <a:rPr lang="ko-KR" altLang="en-US" sz="1500" spc="-5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Arial" pitchFamily="34" charset="0"/>
              </a:rPr>
              <a:t>만 명 기록</a:t>
            </a:r>
          </a:p>
          <a:p>
            <a:pPr marL="601200" lvl="1" indent="-144000" latinLnBrk="0">
              <a:lnSpc>
                <a:spcPct val="125000"/>
              </a:lnSpc>
              <a:spcBef>
                <a:spcPts val="300"/>
              </a:spcBef>
              <a:buClr>
                <a:srgbClr val="1D4092"/>
              </a:buClr>
              <a:buFont typeface="Wingdings" pitchFamily="2" charset="2"/>
              <a:buChar char="§"/>
              <a:tabLst>
                <a:tab pos="3314700" algn="l"/>
              </a:tabLst>
              <a:defRPr/>
            </a:pPr>
            <a:r>
              <a:rPr lang="ko-KR" altLang="en-US" sz="1500" spc="-5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Arial" pitchFamily="34" charset="0"/>
              </a:rPr>
              <a:t>서비스   사용자</a:t>
            </a:r>
            <a:r>
              <a:rPr lang="en-US" altLang="ko-KR" sz="1500" spc="-5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Arial" pitchFamily="34" charset="0"/>
              </a:rPr>
              <a:t>:</a:t>
            </a:r>
            <a:r>
              <a:rPr lang="ko-KR" altLang="en-US" sz="1500" spc="-5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Arial" pitchFamily="34" charset="0"/>
              </a:rPr>
              <a:t>  작년 대비 </a:t>
            </a:r>
            <a:r>
              <a:rPr lang="en-US" altLang="ko-KR" sz="1500" spc="-5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Arial" pitchFamily="34" charset="0"/>
              </a:rPr>
              <a:t>6</a:t>
            </a:r>
            <a:r>
              <a:rPr lang="ko-KR" altLang="en-US" sz="1500" spc="-5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Arial" pitchFamily="34" charset="0"/>
              </a:rPr>
              <a:t>배 ↑</a:t>
            </a:r>
            <a:endParaRPr lang="en-US" altLang="ko-KR" sz="1500" spc="-5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cs typeface="Arial" pitchFamily="34" charset="0"/>
            </a:endParaRPr>
          </a:p>
          <a:p>
            <a:pPr lvl="1" latinLnBrk="0">
              <a:lnSpc>
                <a:spcPct val="125000"/>
              </a:lnSpc>
              <a:spcBef>
                <a:spcPts val="300"/>
              </a:spcBef>
              <a:buClr>
                <a:srgbClr val="1D4092"/>
              </a:buClr>
              <a:tabLst>
                <a:tab pos="3314700" algn="l"/>
              </a:tabLst>
              <a:defRPr/>
            </a:pPr>
            <a:endParaRPr lang="ko-KR" altLang="en-US" sz="1500" b="1" spc="-5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cs typeface="Arial" pitchFamily="34" charset="0"/>
            </a:endParaRPr>
          </a:p>
          <a:p>
            <a:pPr marL="144000" indent="-144000" latinLnBrk="0">
              <a:lnSpc>
                <a:spcPct val="125000"/>
              </a:lnSpc>
              <a:spcBef>
                <a:spcPts val="300"/>
              </a:spcBef>
              <a:buClr>
                <a:srgbClr val="1D4092"/>
              </a:buClr>
              <a:buFont typeface="Wingdings" pitchFamily="2" charset="2"/>
              <a:buChar char="§"/>
              <a:tabLst>
                <a:tab pos="3314700" algn="l"/>
              </a:tabLst>
              <a:defRPr/>
            </a:pPr>
            <a:r>
              <a:rPr lang="ko-KR" altLang="en-US" sz="1500" b="1" spc="-5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Arial" pitchFamily="34" charset="0"/>
              </a:rPr>
              <a:t>공유 서비스의 전국적 확대 </a:t>
            </a:r>
            <a:r>
              <a:rPr lang="en-US" altLang="ko-KR" sz="1500" b="1" spc="-5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Arial" pitchFamily="34" charset="0"/>
              </a:rPr>
              <a:t>&amp; </a:t>
            </a:r>
            <a:r>
              <a:rPr lang="ko-KR" altLang="en-US" sz="1500" b="1" spc="-5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Arial" pitchFamily="34" charset="0"/>
              </a:rPr>
              <a:t>코로나</a:t>
            </a:r>
            <a:r>
              <a:rPr lang="en-US" altLang="ko-KR" sz="1500" b="1" spc="-5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Arial" pitchFamily="34" charset="0"/>
              </a:rPr>
              <a:t>19</a:t>
            </a:r>
          </a:p>
          <a:p>
            <a:pPr marL="601200" lvl="1" indent="-144000" latinLnBrk="0">
              <a:lnSpc>
                <a:spcPct val="125000"/>
              </a:lnSpc>
              <a:spcBef>
                <a:spcPts val="300"/>
              </a:spcBef>
              <a:buClr>
                <a:srgbClr val="1D4092"/>
              </a:buClr>
              <a:buFont typeface="Wingdings" pitchFamily="2" charset="2"/>
              <a:buChar char="§"/>
              <a:tabLst>
                <a:tab pos="3314700" algn="l"/>
              </a:tabLst>
              <a:defRPr/>
            </a:pPr>
            <a:r>
              <a:rPr lang="ko-KR" altLang="en-US" sz="1500" spc="-5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Arial" pitchFamily="34" charset="0"/>
              </a:rPr>
              <a:t>퍼스널 </a:t>
            </a:r>
            <a:r>
              <a:rPr lang="ko-KR" altLang="en-US" sz="1500" spc="-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Arial" pitchFamily="34" charset="0"/>
              </a:rPr>
              <a:t>모빌리티</a:t>
            </a:r>
            <a:r>
              <a:rPr lang="ko-KR" altLang="en-US" sz="1500" spc="-5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Arial" pitchFamily="34" charset="0"/>
              </a:rPr>
              <a:t> 수요 ↑</a:t>
            </a:r>
          </a:p>
          <a:p>
            <a:pPr marL="601200" lvl="1" indent="-144000" latinLnBrk="0">
              <a:lnSpc>
                <a:spcPct val="125000"/>
              </a:lnSpc>
              <a:spcBef>
                <a:spcPts val="300"/>
              </a:spcBef>
              <a:buClr>
                <a:srgbClr val="1D4092"/>
              </a:buClr>
              <a:buFont typeface="Wingdings" pitchFamily="2" charset="2"/>
              <a:buChar char="§"/>
              <a:tabLst>
                <a:tab pos="3314700" algn="l"/>
              </a:tabLst>
              <a:defRPr/>
            </a:pPr>
            <a:r>
              <a:rPr lang="ko-KR" altLang="en-US" sz="1500" spc="-5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Arial" pitchFamily="34" charset="0"/>
              </a:rPr>
              <a:t>전동 킥보드의 이용률 ↑</a:t>
            </a:r>
          </a:p>
        </p:txBody>
      </p:sp>
      <p:pic>
        <p:nvPicPr>
          <p:cNvPr id="46" name="Picture 2" descr="전동 킥보드 공유 시장, 6배↑…“코로나19 사태로 이용급증” : 뉴스 ...">
            <a:extLst>
              <a:ext uri="{FF2B5EF4-FFF2-40B4-BE49-F238E27FC236}">
                <a16:creationId xmlns:a16="http://schemas.microsoft.com/office/drawing/2014/main" id="{7F50500E-628F-4626-A82F-EE04D688C8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375" r="50079"/>
          <a:stretch/>
        </p:blipFill>
        <p:spPr bwMode="auto">
          <a:xfrm>
            <a:off x="4860032" y="2136403"/>
            <a:ext cx="3655104" cy="3603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2" descr="전동 킥보드 공유 시장, 6배↑…“코로나19 사태로 이용급증” : 뉴스 ...">
            <a:extLst>
              <a:ext uri="{FF2B5EF4-FFF2-40B4-BE49-F238E27FC236}">
                <a16:creationId xmlns:a16="http://schemas.microsoft.com/office/drawing/2014/main" id="{D2070BDE-2804-4D19-B488-84776BB8A1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20" t="34375"/>
          <a:stretch/>
        </p:blipFill>
        <p:spPr bwMode="auto">
          <a:xfrm>
            <a:off x="4860032" y="2137002"/>
            <a:ext cx="3666771" cy="3603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3865277"/>
      </p:ext>
    </p:extLst>
  </p:cSld>
  <p:clrMapOvr>
    <a:masterClrMapping/>
  </p:clrMapOvr>
  <p:transition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그룹 35">
            <a:extLst>
              <a:ext uri="{FF2B5EF4-FFF2-40B4-BE49-F238E27FC236}">
                <a16:creationId xmlns:a16="http://schemas.microsoft.com/office/drawing/2014/main" id="{39965548-85AD-4877-9B5A-2E32F4199931}"/>
              </a:ext>
            </a:extLst>
          </p:cNvPr>
          <p:cNvGrpSpPr/>
          <p:nvPr/>
        </p:nvGrpSpPr>
        <p:grpSpPr>
          <a:xfrm>
            <a:off x="4572001" y="1700213"/>
            <a:ext cx="4176712" cy="4681537"/>
            <a:chOff x="4679950" y="1700213"/>
            <a:chExt cx="4068763" cy="4681537"/>
          </a:xfrm>
        </p:grpSpPr>
        <p:sp>
          <p:nvSpPr>
            <p:cNvPr id="37" name="모서리가 둥근 직사각형 9">
              <a:extLst>
                <a:ext uri="{FF2B5EF4-FFF2-40B4-BE49-F238E27FC236}">
                  <a16:creationId xmlns:a16="http://schemas.microsoft.com/office/drawing/2014/main" id="{0752DD27-0730-4076-808A-1EE6C44C9130}"/>
                </a:ext>
              </a:extLst>
            </p:cNvPr>
            <p:cNvSpPr/>
            <p:nvPr/>
          </p:nvSpPr>
          <p:spPr>
            <a:xfrm>
              <a:off x="4679950" y="1992702"/>
              <a:ext cx="4068763" cy="4389048"/>
            </a:xfrm>
            <a:prstGeom prst="roundRect">
              <a:avLst>
                <a:gd name="adj" fmla="val 2125"/>
              </a:avLst>
            </a:prstGeom>
            <a:pattFill prst="ltDnDiag">
              <a:fgClr>
                <a:srgbClr val="EEEEEE"/>
              </a:fgClr>
              <a:bgClr>
                <a:schemeClr val="bg1"/>
              </a:bgClr>
            </a:pattFill>
            <a:ln w="15875">
              <a:gradFill flip="none" rotWithShape="1">
                <a:gsLst>
                  <a:gs pos="50000">
                    <a:srgbClr val="0CACE0"/>
                  </a:gs>
                  <a:gs pos="51000">
                    <a:schemeClr val="tx1">
                      <a:lumMod val="50000"/>
                      <a:lumOff val="50000"/>
                    </a:schemeClr>
                  </a:gs>
                </a:gsLst>
                <a:lin ang="16200000" scaled="1"/>
                <a:tileRect/>
              </a:gradFill>
              <a:prstDash val="solid"/>
            </a:ln>
            <a:effectLst>
              <a:outerShdw blurRad="25400" dist="25400" dir="5400000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none" rtlCol="0" anchor="ctr"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  <a:latin typeface="+mn-ea"/>
              </a:endParaRPr>
            </a:p>
          </p:txBody>
        </p:sp>
        <p:grpSp>
          <p:nvGrpSpPr>
            <p:cNvPr id="38" name="그룹 79">
              <a:extLst>
                <a:ext uri="{FF2B5EF4-FFF2-40B4-BE49-F238E27FC236}">
                  <a16:creationId xmlns:a16="http://schemas.microsoft.com/office/drawing/2014/main" id="{484F3CF5-447C-421D-BF72-E1D2CC8D7383}"/>
                </a:ext>
              </a:extLst>
            </p:cNvPr>
            <p:cNvGrpSpPr/>
            <p:nvPr/>
          </p:nvGrpSpPr>
          <p:grpSpPr>
            <a:xfrm>
              <a:off x="4679950" y="1700213"/>
              <a:ext cx="4068763" cy="436189"/>
              <a:chOff x="510774" y="4792835"/>
              <a:chExt cx="1684124" cy="553865"/>
            </a:xfrm>
          </p:grpSpPr>
          <p:grpSp>
            <p:nvGrpSpPr>
              <p:cNvPr id="39" name="그룹 147">
                <a:extLst>
                  <a:ext uri="{FF2B5EF4-FFF2-40B4-BE49-F238E27FC236}">
                    <a16:creationId xmlns:a16="http://schemas.microsoft.com/office/drawing/2014/main" id="{BBCD521E-E90D-475F-97DE-815A5CC18470}"/>
                  </a:ext>
                </a:extLst>
              </p:cNvPr>
              <p:cNvGrpSpPr/>
              <p:nvPr/>
            </p:nvGrpSpPr>
            <p:grpSpPr>
              <a:xfrm>
                <a:off x="510774" y="4792835"/>
                <a:ext cx="1684124" cy="553865"/>
                <a:chOff x="177282" y="382555"/>
                <a:chExt cx="3200399" cy="475861"/>
              </a:xfrm>
            </p:grpSpPr>
            <p:grpSp>
              <p:nvGrpSpPr>
                <p:cNvPr id="41" name="그룹 149">
                  <a:extLst>
                    <a:ext uri="{FF2B5EF4-FFF2-40B4-BE49-F238E27FC236}">
                      <a16:creationId xmlns:a16="http://schemas.microsoft.com/office/drawing/2014/main" id="{A3C94571-C835-40D8-AC26-8E7D2E0B2692}"/>
                    </a:ext>
                  </a:extLst>
                </p:cNvPr>
                <p:cNvGrpSpPr/>
                <p:nvPr/>
              </p:nvGrpSpPr>
              <p:grpSpPr>
                <a:xfrm>
                  <a:off x="179512" y="382555"/>
                  <a:ext cx="3198169" cy="475861"/>
                  <a:chOff x="179512" y="382555"/>
                  <a:chExt cx="3198169" cy="475861"/>
                </a:xfrm>
              </p:grpSpPr>
              <p:sp>
                <p:nvSpPr>
                  <p:cNvPr id="43" name="양쪽 모서리가 둥근 사각형 15">
                    <a:extLst>
                      <a:ext uri="{FF2B5EF4-FFF2-40B4-BE49-F238E27FC236}">
                        <a16:creationId xmlns:a16="http://schemas.microsoft.com/office/drawing/2014/main" id="{14880B36-D103-4799-AE25-9E69A2C7594D}"/>
                      </a:ext>
                    </a:extLst>
                  </p:cNvPr>
                  <p:cNvSpPr/>
                  <p:nvPr/>
                </p:nvSpPr>
                <p:spPr>
                  <a:xfrm>
                    <a:off x="179512" y="404664"/>
                    <a:ext cx="3198169" cy="453752"/>
                  </a:xfrm>
                  <a:prstGeom prst="round2SameRect">
                    <a:avLst/>
                  </a:prstGeom>
                  <a:solidFill>
                    <a:srgbClr val="0CACE0"/>
                  </a:solidFill>
                  <a:ln w="19050">
                    <a:solidFill>
                      <a:srgbClr val="0CACE0"/>
                    </a:solidFill>
                  </a:ln>
                  <a:scene3d>
                    <a:camera prst="orthographicFront"/>
                    <a:lightRig rig="threePt" dir="t">
                      <a:rot lat="0" lon="0" rev="3000000"/>
                    </a:lightRig>
                  </a:scene3d>
                  <a:sp3d prstMaterial="plastic">
                    <a:bevelT w="25400" h="25400" prst="convex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rtlCol="0" anchor="ctr">
                    <a:noAutofit/>
                  </a:bodyPr>
                  <a:lstStyle/>
                  <a:p>
                    <a:pPr algn="ctr"/>
                    <a:endParaRPr lang="ko-KR" altLang="en-US">
                      <a:latin typeface="+mn-ea"/>
                    </a:endParaRPr>
                  </a:p>
                </p:txBody>
              </p:sp>
              <p:pic>
                <p:nvPicPr>
                  <p:cNvPr id="44" name="그림 29" descr="그림1.png">
                    <a:extLst>
                      <a:ext uri="{FF2B5EF4-FFF2-40B4-BE49-F238E27FC236}">
                        <a16:creationId xmlns:a16="http://schemas.microsoft.com/office/drawing/2014/main" id="{536359F0-A7A9-4B25-A51E-EE3365BB8ED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 cstate="print"/>
                  <a:stretch>
                    <a:fillRect/>
                  </a:stretch>
                </p:blipFill>
                <p:spPr>
                  <a:xfrm>
                    <a:off x="196928" y="382555"/>
                    <a:ext cx="2133969" cy="466531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42" name="자유형 14">
                  <a:extLst>
                    <a:ext uri="{FF2B5EF4-FFF2-40B4-BE49-F238E27FC236}">
                      <a16:creationId xmlns:a16="http://schemas.microsoft.com/office/drawing/2014/main" id="{BEF061D5-2081-47E5-8BA3-6AE346952EDA}"/>
                    </a:ext>
                  </a:extLst>
                </p:cNvPr>
                <p:cNvSpPr/>
                <p:nvPr/>
              </p:nvSpPr>
              <p:spPr>
                <a:xfrm>
                  <a:off x="177282" y="391886"/>
                  <a:ext cx="3153746" cy="457200"/>
                </a:xfrm>
                <a:custGeom>
                  <a:avLst/>
                  <a:gdLst>
                    <a:gd name="connsiteX0" fmla="*/ 3153747 w 3153747"/>
                    <a:gd name="connsiteY0" fmla="*/ 0 h 457200"/>
                    <a:gd name="connsiteX1" fmla="*/ 0 w 3153747"/>
                    <a:gd name="connsiteY1" fmla="*/ 457200 h 457200"/>
                    <a:gd name="connsiteX2" fmla="*/ 0 w 3153747"/>
                    <a:gd name="connsiteY2" fmla="*/ 46653 h 457200"/>
                    <a:gd name="connsiteX3" fmla="*/ 55984 w 3153747"/>
                    <a:gd name="connsiteY3" fmla="*/ 0 h 457200"/>
                    <a:gd name="connsiteX4" fmla="*/ 3153747 w 3153747"/>
                    <a:gd name="connsiteY4" fmla="*/ 0 h 457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53747" h="457200">
                      <a:moveTo>
                        <a:pt x="3153747" y="0"/>
                      </a:moveTo>
                      <a:lnTo>
                        <a:pt x="0" y="457200"/>
                      </a:lnTo>
                      <a:lnTo>
                        <a:pt x="0" y="46653"/>
                      </a:lnTo>
                      <a:lnTo>
                        <a:pt x="55984" y="0"/>
                      </a:lnTo>
                      <a:lnTo>
                        <a:pt x="3153747" y="0"/>
                      </a:lnTo>
                      <a:close/>
                    </a:path>
                  </a:pathLst>
                </a:custGeom>
                <a:solidFill>
                  <a:schemeClr val="bg1">
                    <a:alpha val="11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>
                  <a:noAutofit/>
                </a:bodyPr>
                <a:lstStyle/>
                <a:p>
                  <a:pPr algn="ctr"/>
                  <a:endParaRPr lang="ko-KR" altLang="en-US" sz="2000" dirty="0">
                    <a:latin typeface="+mn-ea"/>
                  </a:endParaRPr>
                </a:p>
              </p:txBody>
            </p:sp>
          </p:grp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4DEF5CA1-AA70-43FF-AFC5-EB0223957F76}"/>
                  </a:ext>
                </a:extLst>
              </p:cNvPr>
              <p:cNvSpPr/>
              <p:nvPr/>
            </p:nvSpPr>
            <p:spPr>
              <a:xfrm>
                <a:off x="633379" y="4899820"/>
                <a:ext cx="1440088" cy="340818"/>
              </a:xfrm>
              <a:prstGeom prst="rect">
                <a:avLst/>
              </a:prstGeom>
            </p:spPr>
            <p:txBody>
              <a:bodyPr wrap="none" lIns="0" tIns="0" rIns="0" bIns="0" anchor="ctr">
                <a:noAutofit/>
                <a:scene3d>
                  <a:camera prst="orthographicFront"/>
                  <a:lightRig rig="threePt" dir="t"/>
                </a:scene3d>
                <a:sp3d contourW="31750">
                  <a:bevelT w="1270" h="31750"/>
                  <a:contourClr>
                    <a:srgbClr val="0984AB"/>
                  </a:contourClr>
                </a:sp3d>
              </a:bodyPr>
              <a:lstStyle/>
              <a:p>
                <a:pPr indent="-180975" algn="ctr" fontAlgn="base">
                  <a:lnSpc>
                    <a:spcPct val="109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CC0000"/>
                  </a:buClr>
                  <a:buSzPct val="70000"/>
                  <a:defRPr/>
                </a:pPr>
                <a:r>
                  <a:rPr lang="ko-KR" altLang="en-US" b="1" spc="-100" dirty="0">
                    <a:solidFill>
                      <a:schemeClr val="bg1"/>
                    </a:solidFill>
                    <a:latin typeface="+mn-ea"/>
                    <a:ea typeface="+mn-ea"/>
                  </a:rPr>
                  <a:t>전동 </a:t>
                </a:r>
                <a:r>
                  <a:rPr lang="ko-KR" altLang="en-US" b="1" spc="-100" dirty="0" err="1">
                    <a:solidFill>
                      <a:schemeClr val="bg1"/>
                    </a:solidFill>
                    <a:latin typeface="+mn-ea"/>
                    <a:ea typeface="+mn-ea"/>
                  </a:rPr>
                  <a:t>킥보드</a:t>
                </a:r>
                <a:r>
                  <a:rPr lang="ko-KR" altLang="en-US" b="1" spc="-100" dirty="0">
                    <a:solidFill>
                      <a:schemeClr val="bg1"/>
                    </a:solidFill>
                    <a:latin typeface="+mn-ea"/>
                    <a:ea typeface="+mn-ea"/>
                  </a:rPr>
                  <a:t> 교통사고 증가</a:t>
                </a:r>
              </a:p>
            </p:txBody>
          </p:sp>
        </p:grpSp>
      </p:grpSp>
      <p:sp>
        <p:nvSpPr>
          <p:cNvPr id="4" name="TextBox 3"/>
          <p:cNvSpPr txBox="1"/>
          <p:nvPr/>
        </p:nvSpPr>
        <p:spPr>
          <a:xfrm>
            <a:off x="323528" y="103932"/>
            <a:ext cx="4227700" cy="584775"/>
          </a:xfrm>
          <a:prstGeom prst="rect">
            <a:avLst/>
          </a:prstGeom>
          <a:noFill/>
        </p:spPr>
        <p:txBody>
          <a:bodyPr wrap="none" lIns="288000" rtlCol="0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r>
              <a:rPr lang="ko-KR" altLang="en-US" sz="3200" b="1" spc="-150" dirty="0" err="1">
                <a:solidFill>
                  <a:srgbClr val="013E7D"/>
                </a:solidFill>
                <a:latin typeface="+mn-ea"/>
                <a:ea typeface="+mn-ea"/>
              </a:rPr>
              <a:t>시큐어</a:t>
            </a:r>
            <a:r>
              <a:rPr lang="ko-KR" altLang="en-US" sz="3200" b="1" spc="-150" dirty="0">
                <a:solidFill>
                  <a:srgbClr val="013E7D"/>
                </a:solidFill>
                <a:latin typeface="+mn-ea"/>
                <a:ea typeface="+mn-ea"/>
              </a:rPr>
              <a:t> 씽씽</a:t>
            </a:r>
            <a:r>
              <a:rPr lang="en-US" altLang="ko-KR" sz="3200" b="1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 </a:t>
            </a:r>
            <a:r>
              <a:rPr lang="ko-KR" altLang="en-US" sz="3200" b="1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기획 의도</a:t>
            </a:r>
            <a:r>
              <a:rPr lang="en-US" altLang="ko-KR" sz="3200" b="1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 </a:t>
            </a:r>
            <a:endParaRPr lang="ko-KR" altLang="en-US" sz="3200" b="1" spc="-150" dirty="0">
              <a:solidFill>
                <a:schemeClr val="tx1">
                  <a:lumMod val="95000"/>
                  <a:lumOff val="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9" name="제목 1"/>
          <p:cNvSpPr txBox="1">
            <a:spLocks/>
          </p:cNvSpPr>
          <p:nvPr/>
        </p:nvSpPr>
        <p:spPr>
          <a:xfrm>
            <a:off x="4629977" y="2251711"/>
            <a:ext cx="4046479" cy="4021605"/>
          </a:xfrm>
          <a:prstGeom prst="rect">
            <a:avLst/>
          </a:prstGeom>
          <a:noFill/>
        </p:spPr>
        <p:txBody>
          <a:bodyPr wrap="square" lIns="108000" rIns="72000">
            <a:noAutofit/>
            <a:scene3d>
              <a:camera prst="orthographicFront"/>
              <a:lightRig rig="threePt" dir="t"/>
            </a:scene3d>
            <a:sp3d contourW="25400">
              <a:bevelT w="1270" h="25400"/>
              <a:contourClr>
                <a:schemeClr val="bg1"/>
              </a:contourClr>
            </a:sp3d>
          </a:bodyPr>
          <a:lstStyle/>
          <a:p>
            <a:pPr marL="144000" indent="-144000" latinLnBrk="0">
              <a:lnSpc>
                <a:spcPct val="140000"/>
              </a:lnSpc>
              <a:spcBef>
                <a:spcPts val="300"/>
              </a:spcBef>
              <a:buClr>
                <a:srgbClr val="0CACE0"/>
              </a:buClr>
              <a:buFont typeface="Wingdings" pitchFamily="2" charset="2"/>
              <a:buChar char="§"/>
              <a:tabLst>
                <a:tab pos="3314700" algn="l"/>
              </a:tabLst>
              <a:defRPr/>
            </a:pPr>
            <a:r>
              <a:rPr lang="ko-KR" altLang="en-US" sz="1400" b="1" dirty="0">
                <a:solidFill>
                  <a:srgbClr val="000000"/>
                </a:solidFill>
                <a:effectLst/>
                <a:latin typeface="+mn-lt"/>
                <a:ea typeface="맑은 고딕" panose="020B0503020000020004" pitchFamily="50" charset="-127"/>
                <a:cs typeface="Times New Roman" panose="02020603050405020304" pitchFamily="18" charset="0"/>
              </a:rPr>
              <a:t>전동 </a:t>
            </a:r>
            <a:r>
              <a:rPr lang="ko-KR" altLang="en-US" sz="1400" b="1" dirty="0" err="1">
                <a:solidFill>
                  <a:srgbClr val="000000"/>
                </a:solidFill>
                <a:effectLst/>
                <a:latin typeface="+mn-lt"/>
                <a:ea typeface="맑은 고딕" panose="020B0503020000020004" pitchFamily="50" charset="-127"/>
                <a:cs typeface="Times New Roman" panose="02020603050405020304" pitchFamily="18" charset="0"/>
              </a:rPr>
              <a:t>킥보드</a:t>
            </a:r>
            <a:r>
              <a:rPr lang="ko-KR" altLang="en-US" sz="1400" b="1" dirty="0">
                <a:solidFill>
                  <a:srgbClr val="000000"/>
                </a:solidFill>
                <a:effectLst/>
                <a:latin typeface="+mn-lt"/>
                <a:ea typeface="맑은 고딕" panose="020B0503020000020004" pitchFamily="50" charset="-127"/>
                <a:cs typeface="Times New Roman" panose="02020603050405020304" pitchFamily="18" charset="0"/>
              </a:rPr>
              <a:t> 교통 사고의 증가</a:t>
            </a:r>
          </a:p>
          <a:p>
            <a:pPr marL="601200" lvl="1" indent="-144000" latinLnBrk="0">
              <a:lnSpc>
                <a:spcPct val="140000"/>
              </a:lnSpc>
              <a:spcBef>
                <a:spcPts val="300"/>
              </a:spcBef>
              <a:buClr>
                <a:srgbClr val="0CACE0"/>
              </a:buClr>
              <a:buFont typeface="Wingdings" pitchFamily="2" charset="2"/>
              <a:buChar char="§"/>
              <a:tabLst>
                <a:tab pos="3314700" algn="l"/>
              </a:tabLst>
              <a:defRPr/>
            </a:pPr>
            <a:r>
              <a:rPr lang="en-US" altLang="ko-KR" sz="1400" dirty="0">
                <a:solidFill>
                  <a:srgbClr val="000000"/>
                </a:solidFill>
                <a:effectLst/>
                <a:latin typeface="+mn-lt"/>
                <a:ea typeface="맑은 고딕" panose="020B0503020000020004" pitchFamily="50" charset="-127"/>
                <a:cs typeface="Times New Roman" panose="02020603050405020304" pitchFamily="18" charset="0"/>
              </a:rPr>
              <a:t>2017</a:t>
            </a:r>
            <a:r>
              <a:rPr lang="ko-KR" altLang="en-US" sz="1400" dirty="0">
                <a:solidFill>
                  <a:srgbClr val="000000"/>
                </a:solidFill>
                <a:effectLst/>
                <a:latin typeface="+mn-lt"/>
                <a:ea typeface="맑은 고딕" panose="020B0503020000020004" pitchFamily="50" charset="-127"/>
                <a:cs typeface="Times New Roman" panose="02020603050405020304" pitchFamily="18" charset="0"/>
              </a:rPr>
              <a:t>년 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+mn-lt"/>
                <a:ea typeface="맑은 고딕" panose="020B0503020000020004" pitchFamily="50" charset="-127"/>
                <a:cs typeface="Times New Roman" panose="02020603050405020304" pitchFamily="18" charset="0"/>
              </a:rPr>
              <a:t>73</a:t>
            </a:r>
            <a:r>
              <a:rPr lang="ko-KR" altLang="en-US" sz="1400" dirty="0">
                <a:solidFill>
                  <a:srgbClr val="000000"/>
                </a:solidFill>
                <a:effectLst/>
                <a:latin typeface="+mn-lt"/>
                <a:ea typeface="맑은 고딕" panose="020B0503020000020004" pitchFamily="50" charset="-127"/>
                <a:cs typeface="Times New Roman" panose="02020603050405020304" pitchFamily="18" charset="0"/>
              </a:rPr>
              <a:t>건</a:t>
            </a:r>
          </a:p>
          <a:p>
            <a:pPr marL="601200" lvl="1" indent="-144000" latinLnBrk="0">
              <a:lnSpc>
                <a:spcPct val="140000"/>
              </a:lnSpc>
              <a:spcBef>
                <a:spcPts val="300"/>
              </a:spcBef>
              <a:buClr>
                <a:srgbClr val="0CACE0"/>
              </a:buClr>
              <a:buFont typeface="Wingdings" pitchFamily="2" charset="2"/>
              <a:buChar char="§"/>
              <a:tabLst>
                <a:tab pos="3314700" algn="l"/>
              </a:tabLst>
              <a:defRPr/>
            </a:pPr>
            <a:r>
              <a:rPr lang="en-US" altLang="ko-KR" sz="1400" dirty="0">
                <a:solidFill>
                  <a:srgbClr val="000000"/>
                </a:solidFill>
                <a:effectLst/>
                <a:latin typeface="+mn-lt"/>
                <a:ea typeface="맑은 고딕" panose="020B0503020000020004" pitchFamily="50" charset="-127"/>
                <a:cs typeface="Times New Roman" panose="02020603050405020304" pitchFamily="18" charset="0"/>
              </a:rPr>
              <a:t>2018</a:t>
            </a:r>
            <a:r>
              <a:rPr lang="ko-KR" altLang="en-US" sz="1400" dirty="0">
                <a:solidFill>
                  <a:srgbClr val="000000"/>
                </a:solidFill>
                <a:effectLst/>
                <a:latin typeface="+mn-lt"/>
                <a:ea typeface="맑은 고딕" panose="020B0503020000020004" pitchFamily="50" charset="-127"/>
                <a:cs typeface="Times New Roman" panose="02020603050405020304" pitchFamily="18" charset="0"/>
              </a:rPr>
              <a:t>년 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+mn-lt"/>
                <a:ea typeface="맑은 고딕" panose="020B0503020000020004" pitchFamily="50" charset="-127"/>
                <a:cs typeface="Times New Roman" panose="02020603050405020304" pitchFamily="18" charset="0"/>
              </a:rPr>
              <a:t>57</a:t>
            </a:r>
            <a:r>
              <a:rPr lang="ko-KR" altLang="en-US" sz="1400" dirty="0">
                <a:solidFill>
                  <a:srgbClr val="000000"/>
                </a:solidFill>
                <a:effectLst/>
                <a:latin typeface="+mn-lt"/>
                <a:ea typeface="맑은 고딕" panose="020B0503020000020004" pitchFamily="50" charset="-127"/>
                <a:cs typeface="Times New Roman" panose="02020603050405020304" pitchFamily="18" charset="0"/>
              </a:rPr>
              <a:t>건</a:t>
            </a:r>
          </a:p>
          <a:p>
            <a:pPr marL="601200" lvl="1" indent="-144000" latinLnBrk="0">
              <a:lnSpc>
                <a:spcPct val="140000"/>
              </a:lnSpc>
              <a:spcBef>
                <a:spcPts val="300"/>
              </a:spcBef>
              <a:buClr>
                <a:srgbClr val="0CACE0"/>
              </a:buClr>
              <a:buFont typeface="Wingdings" pitchFamily="2" charset="2"/>
              <a:buChar char="§"/>
              <a:tabLst>
                <a:tab pos="3314700" algn="l"/>
              </a:tabLst>
              <a:defRPr/>
            </a:pPr>
            <a:r>
              <a:rPr lang="en-US" altLang="ko-KR" sz="1400" dirty="0">
                <a:solidFill>
                  <a:srgbClr val="000000"/>
                </a:solidFill>
                <a:effectLst/>
                <a:latin typeface="+mn-lt"/>
                <a:ea typeface="맑은 고딕" panose="020B0503020000020004" pitchFamily="50" charset="-127"/>
                <a:cs typeface="Times New Roman" panose="02020603050405020304" pitchFamily="18" charset="0"/>
              </a:rPr>
              <a:t>2019</a:t>
            </a:r>
            <a:r>
              <a:rPr lang="ko-KR" altLang="en-US" sz="1400" dirty="0">
                <a:solidFill>
                  <a:srgbClr val="000000"/>
                </a:solidFill>
                <a:effectLst/>
                <a:latin typeface="+mn-lt"/>
                <a:ea typeface="맑은 고딕" panose="020B0503020000020004" pitchFamily="50" charset="-127"/>
                <a:cs typeface="Times New Roman" panose="02020603050405020304" pitchFamily="18" charset="0"/>
              </a:rPr>
              <a:t>년 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+mn-lt"/>
                <a:ea typeface="맑은 고딕" panose="020B0503020000020004" pitchFamily="50" charset="-127"/>
                <a:cs typeface="Times New Roman" panose="02020603050405020304" pitchFamily="18" charset="0"/>
              </a:rPr>
              <a:t>117</a:t>
            </a:r>
            <a:r>
              <a:rPr lang="ko-KR" altLang="en-US" sz="1400" dirty="0">
                <a:solidFill>
                  <a:srgbClr val="000000"/>
                </a:solidFill>
                <a:effectLst/>
                <a:latin typeface="+mn-lt"/>
                <a:ea typeface="맑은 고딕" panose="020B0503020000020004" pitchFamily="50" charset="-127"/>
                <a:cs typeface="Times New Roman" panose="02020603050405020304" pitchFamily="18" charset="0"/>
              </a:rPr>
              <a:t>건 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+mn-lt"/>
                <a:ea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lang="ko-KR" altLang="en-US" sz="1400" dirty="0">
                <a:solidFill>
                  <a:srgbClr val="000000"/>
                </a:solidFill>
                <a:effectLst/>
                <a:latin typeface="+mn-lt"/>
                <a:ea typeface="맑은 고딕" panose="020B0503020000020004" pitchFamily="50" charset="-127"/>
                <a:cs typeface="Times New Roman" panose="02020603050405020304" pitchFamily="18" charset="0"/>
              </a:rPr>
              <a:t>전년 대비 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+mn-lt"/>
                <a:ea typeface="맑은 고딕" panose="020B0503020000020004" pitchFamily="50" charset="-127"/>
                <a:cs typeface="Times New Roman" panose="02020603050405020304" pitchFamily="18" charset="0"/>
              </a:rPr>
              <a:t>105% ↑)</a:t>
            </a:r>
            <a:endParaRPr lang="en-US" altLang="ko-KR" sz="1400" b="1" dirty="0">
              <a:solidFill>
                <a:srgbClr val="000000"/>
              </a:solidFill>
              <a:effectLst/>
              <a:latin typeface="+mn-lt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144000" indent="-144000" latinLnBrk="0">
              <a:lnSpc>
                <a:spcPct val="140000"/>
              </a:lnSpc>
              <a:spcBef>
                <a:spcPts val="300"/>
              </a:spcBef>
              <a:buClr>
                <a:srgbClr val="0CACE0"/>
              </a:buClr>
              <a:buFont typeface="Wingdings" pitchFamily="2" charset="2"/>
              <a:buChar char="§"/>
              <a:tabLst>
                <a:tab pos="3314700" algn="l"/>
              </a:tabLst>
              <a:defRPr/>
            </a:pPr>
            <a:r>
              <a:rPr lang="ko-KR" altLang="en-US" sz="1400" b="1" dirty="0">
                <a:solidFill>
                  <a:srgbClr val="000000"/>
                </a:solidFill>
                <a:effectLst/>
                <a:latin typeface="+mn-lt"/>
                <a:ea typeface="맑은 고딕" panose="020B0503020000020004" pitchFamily="50" charset="-127"/>
                <a:cs typeface="Times New Roman" panose="02020603050405020304" pitchFamily="18" charset="0"/>
              </a:rPr>
              <a:t>전동 </a:t>
            </a:r>
            <a:r>
              <a:rPr lang="ko-KR" altLang="en-US" sz="1400" b="1" dirty="0" err="1">
                <a:solidFill>
                  <a:srgbClr val="000000"/>
                </a:solidFill>
                <a:effectLst/>
                <a:latin typeface="+mn-lt"/>
                <a:ea typeface="맑은 고딕" panose="020B0503020000020004" pitchFamily="50" charset="-127"/>
                <a:cs typeface="Times New Roman" panose="02020603050405020304" pitchFamily="18" charset="0"/>
              </a:rPr>
              <a:t>킥보드</a:t>
            </a:r>
            <a:r>
              <a:rPr lang="ko-KR" altLang="en-US" sz="1400" b="1" dirty="0">
                <a:solidFill>
                  <a:srgbClr val="000000"/>
                </a:solidFill>
                <a:effectLst/>
                <a:latin typeface="+mn-lt"/>
                <a:ea typeface="맑은 고딕" panose="020B0503020000020004" pitchFamily="50" charset="-127"/>
                <a:cs typeface="Times New Roman" panose="02020603050405020304" pitchFamily="18" charset="0"/>
              </a:rPr>
              <a:t> 사고의 원인</a:t>
            </a:r>
          </a:p>
          <a:p>
            <a:pPr marL="601200" lvl="1" indent="-144000" latinLnBrk="0">
              <a:lnSpc>
                <a:spcPct val="140000"/>
              </a:lnSpc>
              <a:spcBef>
                <a:spcPts val="300"/>
              </a:spcBef>
              <a:buClr>
                <a:srgbClr val="0CACE0"/>
              </a:buClr>
              <a:buFont typeface="Wingdings" pitchFamily="2" charset="2"/>
              <a:buChar char="§"/>
              <a:tabLst>
                <a:tab pos="3314700" algn="l"/>
              </a:tabLst>
              <a:defRPr/>
            </a:pPr>
            <a:r>
              <a:rPr lang="ko-KR" altLang="en-US" sz="1400" dirty="0">
                <a:solidFill>
                  <a:srgbClr val="000000"/>
                </a:solidFill>
                <a:effectLst/>
                <a:latin typeface="+mn-lt"/>
                <a:ea typeface="맑은 고딕" panose="020B0503020000020004" pitchFamily="50" charset="-127"/>
                <a:cs typeface="Times New Roman" panose="02020603050405020304" pitchFamily="18" charset="0"/>
              </a:rPr>
              <a:t>인도 주행</a:t>
            </a:r>
          </a:p>
          <a:p>
            <a:pPr marL="601200" lvl="1" indent="-144000" latinLnBrk="0">
              <a:lnSpc>
                <a:spcPct val="140000"/>
              </a:lnSpc>
              <a:spcBef>
                <a:spcPts val="300"/>
              </a:spcBef>
              <a:buClr>
                <a:srgbClr val="0CACE0"/>
              </a:buClr>
              <a:buFont typeface="Wingdings" pitchFamily="2" charset="2"/>
              <a:buChar char="§"/>
              <a:tabLst>
                <a:tab pos="3314700" algn="l"/>
              </a:tabLst>
              <a:defRPr/>
            </a:pPr>
            <a:r>
              <a:rPr lang="ko-KR" altLang="en-US" sz="1400" dirty="0">
                <a:solidFill>
                  <a:srgbClr val="000000"/>
                </a:solidFill>
                <a:effectLst/>
                <a:latin typeface="+mn-lt"/>
                <a:ea typeface="맑은 고딕" panose="020B0503020000020004" pitchFamily="50" charset="-127"/>
                <a:cs typeface="Times New Roman" panose="02020603050405020304" pitchFamily="18" charset="0"/>
              </a:rPr>
              <a:t>교차로 서행 </a:t>
            </a:r>
            <a:r>
              <a:rPr lang="ko-KR" altLang="en-US" sz="1400" dirty="0" err="1">
                <a:solidFill>
                  <a:srgbClr val="000000"/>
                </a:solidFill>
                <a:effectLst/>
                <a:latin typeface="+mn-lt"/>
                <a:ea typeface="맑은 고딕" panose="020B0503020000020004" pitchFamily="50" charset="-127"/>
                <a:cs typeface="Times New Roman" panose="02020603050405020304" pitchFamily="18" charset="0"/>
              </a:rPr>
              <a:t>미준수</a:t>
            </a:r>
            <a:endParaRPr lang="ko-KR" altLang="en-US" sz="1400" dirty="0">
              <a:solidFill>
                <a:srgbClr val="000000"/>
              </a:solidFill>
              <a:effectLst/>
              <a:latin typeface="+mn-lt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601200" lvl="1" indent="-144000" latinLnBrk="0">
              <a:lnSpc>
                <a:spcPct val="140000"/>
              </a:lnSpc>
              <a:spcBef>
                <a:spcPts val="300"/>
              </a:spcBef>
              <a:buClr>
                <a:srgbClr val="0CACE0"/>
              </a:buClr>
              <a:buFont typeface="Wingdings" pitchFamily="2" charset="2"/>
              <a:buChar char="§"/>
              <a:tabLst>
                <a:tab pos="3314700" algn="l"/>
              </a:tabLst>
              <a:defRPr/>
            </a:pPr>
            <a:r>
              <a:rPr lang="ko-KR" altLang="en-US" sz="1400" dirty="0">
                <a:solidFill>
                  <a:srgbClr val="000000"/>
                </a:solidFill>
                <a:effectLst/>
                <a:latin typeface="+mn-lt"/>
                <a:ea typeface="맑은 고딕" panose="020B0503020000020004" pitchFamily="50" charset="-127"/>
                <a:cs typeface="Times New Roman" panose="02020603050405020304" pitchFamily="18" charset="0"/>
              </a:rPr>
              <a:t>횡단보도 횡단 중 </a:t>
            </a:r>
            <a:r>
              <a:rPr lang="ko-KR" altLang="en-US" sz="1400" dirty="0" err="1">
                <a:solidFill>
                  <a:srgbClr val="000000"/>
                </a:solidFill>
                <a:effectLst/>
                <a:latin typeface="+mn-lt"/>
                <a:ea typeface="맑은 고딕" panose="020B0503020000020004" pitchFamily="50" charset="-127"/>
                <a:cs typeface="Times New Roman" panose="02020603050405020304" pitchFamily="18" charset="0"/>
              </a:rPr>
              <a:t>킥보드</a:t>
            </a:r>
            <a:r>
              <a:rPr lang="ko-KR" altLang="en-US" sz="1400" dirty="0">
                <a:solidFill>
                  <a:srgbClr val="000000"/>
                </a:solidFill>
                <a:effectLst/>
                <a:latin typeface="+mn-lt"/>
                <a:ea typeface="맑은 고딕" panose="020B0503020000020004" pitchFamily="50" charset="-127"/>
                <a:cs typeface="Times New Roman" panose="02020603050405020304" pitchFamily="18" charset="0"/>
              </a:rPr>
              <a:t> 탑승</a:t>
            </a:r>
          </a:p>
          <a:p>
            <a:pPr marL="601200" lvl="1" indent="-144000" latinLnBrk="0">
              <a:lnSpc>
                <a:spcPct val="140000"/>
              </a:lnSpc>
              <a:spcBef>
                <a:spcPts val="300"/>
              </a:spcBef>
              <a:buClr>
                <a:srgbClr val="0CACE0"/>
              </a:buClr>
              <a:buFont typeface="Wingdings" pitchFamily="2" charset="2"/>
              <a:buChar char="§"/>
              <a:tabLst>
                <a:tab pos="3314700" algn="l"/>
              </a:tabLst>
              <a:defRPr/>
            </a:pPr>
            <a:r>
              <a:rPr lang="ko-KR" altLang="en-US" sz="1400" dirty="0">
                <a:solidFill>
                  <a:srgbClr val="000000"/>
                </a:solidFill>
                <a:effectLst/>
                <a:latin typeface="+mn-lt"/>
                <a:ea typeface="맑은 고딕" panose="020B0503020000020004" pitchFamily="50" charset="-127"/>
                <a:cs typeface="Times New Roman" panose="02020603050405020304" pitchFamily="18" charset="0"/>
              </a:rPr>
              <a:t>다인 탑승</a:t>
            </a:r>
          </a:p>
          <a:p>
            <a:pPr marL="601200" lvl="1" indent="-144000" latinLnBrk="0">
              <a:lnSpc>
                <a:spcPct val="140000"/>
              </a:lnSpc>
              <a:spcBef>
                <a:spcPts val="300"/>
              </a:spcBef>
              <a:buClr>
                <a:srgbClr val="0CACE0"/>
              </a:buClr>
              <a:buFont typeface="Wingdings" pitchFamily="2" charset="2"/>
              <a:buChar char="§"/>
              <a:tabLst>
                <a:tab pos="3314700" algn="l"/>
              </a:tabLst>
              <a:defRPr/>
            </a:pPr>
            <a:r>
              <a:rPr lang="ko-KR" altLang="en-US" sz="1400" dirty="0">
                <a:solidFill>
                  <a:srgbClr val="000000"/>
                </a:solidFill>
                <a:effectLst/>
                <a:latin typeface="+mn-lt"/>
                <a:ea typeface="맑은 고딕" panose="020B0503020000020004" pitchFamily="50" charset="-127"/>
                <a:cs typeface="Times New Roman" panose="02020603050405020304" pitchFamily="18" charset="0"/>
              </a:rPr>
              <a:t>신호위반</a:t>
            </a:r>
          </a:p>
        </p:txBody>
      </p:sp>
      <p:grpSp>
        <p:nvGrpSpPr>
          <p:cNvPr id="29" name="그룹 28"/>
          <p:cNvGrpSpPr/>
          <p:nvPr/>
        </p:nvGrpSpPr>
        <p:grpSpPr>
          <a:xfrm>
            <a:off x="395287" y="945304"/>
            <a:ext cx="5904905" cy="611488"/>
            <a:chOff x="395287" y="953930"/>
            <a:chExt cx="5904905" cy="611488"/>
          </a:xfrm>
        </p:grpSpPr>
        <p:pic>
          <p:nvPicPr>
            <p:cNvPr id="26" name="Picture 2" descr="D:\me\디자인서식연습\영동구청\ob-19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95287" y="953930"/>
              <a:ext cx="5904905" cy="611488"/>
            </a:xfrm>
            <a:prstGeom prst="rect">
              <a:avLst/>
            </a:prstGeom>
            <a:noFill/>
          </p:spPr>
        </p:pic>
        <p:sp>
          <p:nvSpPr>
            <p:cNvPr id="27" name="직사각형 26"/>
            <p:cNvSpPr/>
            <p:nvPr/>
          </p:nvSpPr>
          <p:spPr>
            <a:xfrm>
              <a:off x="652541" y="1038993"/>
              <a:ext cx="2326278" cy="40216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noAutofit/>
              <a:scene3d>
                <a:camera prst="orthographicFront"/>
                <a:lightRig rig="threePt" dir="t"/>
              </a:scene3d>
              <a:sp3d>
                <a:bevelT w="1270" h="1270"/>
                <a:contourClr>
                  <a:schemeClr val="tx2">
                    <a:lumMod val="50000"/>
                  </a:schemeClr>
                </a:contourClr>
              </a:sp3d>
            </a:bodyPr>
            <a:lstStyle/>
            <a:p>
              <a:pPr indent="-180975" fontAlgn="base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0000"/>
                </a:buClr>
                <a:buSzPct val="70000"/>
                <a:defRPr/>
              </a:pPr>
              <a:endParaRPr lang="ko-KR" altLang="en-US" sz="2000" b="1" dirty="0">
                <a:solidFill>
                  <a:schemeClr val="bg1"/>
                </a:solidFill>
                <a:latin typeface="+mn-ea"/>
                <a:ea typeface="+mn-ea"/>
              </a:endParaRP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422015" y="1044408"/>
              <a:ext cx="418687" cy="40216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noAutofit/>
              <a:scene3d>
                <a:camera prst="orthographicFront"/>
                <a:lightRig rig="threePt" dir="t"/>
              </a:scene3d>
              <a:sp3d>
                <a:bevelT w="1270" h="1270"/>
                <a:contourClr>
                  <a:schemeClr val="tx2">
                    <a:lumMod val="50000"/>
                  </a:schemeClr>
                </a:contourClr>
              </a:sp3d>
            </a:bodyPr>
            <a:lstStyle/>
            <a:p>
              <a:pPr indent="-180975" fontAlgn="base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0000"/>
                </a:buClr>
                <a:buSzPct val="70000"/>
                <a:defRPr/>
              </a:pPr>
              <a:r>
                <a:rPr lang="en-US" altLang="ko-KR" sz="2000" b="1" dirty="0">
                  <a:solidFill>
                    <a:srgbClr val="FFFF00"/>
                  </a:solidFill>
                  <a:latin typeface="+mn-ea"/>
                  <a:ea typeface="+mn-ea"/>
                </a:rPr>
                <a:t>2.</a:t>
              </a:r>
              <a:r>
                <a:rPr lang="en-US" altLang="ko-KR" sz="2000" b="1" dirty="0">
                  <a:solidFill>
                    <a:srgbClr val="D5D000"/>
                  </a:solidFill>
                  <a:latin typeface="+mn-ea"/>
                  <a:ea typeface="+mn-ea"/>
                </a:rPr>
                <a:t> </a:t>
              </a:r>
              <a:r>
                <a:rPr lang="ko-KR" altLang="en-US" sz="2000" b="1" dirty="0" err="1">
                  <a:solidFill>
                    <a:srgbClr val="FFFF00"/>
                  </a:solidFill>
                  <a:latin typeface="+mn-ea"/>
                  <a:ea typeface="+mn-ea"/>
                </a:rPr>
                <a:t>전동킥보드</a:t>
              </a:r>
              <a:r>
                <a:rPr lang="ko-KR" altLang="en-US" sz="2000" b="1" dirty="0">
                  <a:solidFill>
                    <a:srgbClr val="FFFF00"/>
                  </a:solidFill>
                  <a:latin typeface="+mn-ea"/>
                  <a:ea typeface="+mn-ea"/>
                </a:rPr>
                <a:t> 사고 현황 및 원인</a:t>
              </a:r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650819E3-B9CC-4F87-82B7-58764FB61769}"/>
              </a:ext>
            </a:extLst>
          </p:cNvPr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6" t="9682" r="56009" b="12237"/>
          <a:stretch/>
        </p:blipFill>
        <p:spPr bwMode="auto">
          <a:xfrm>
            <a:off x="1019543" y="1708766"/>
            <a:ext cx="2835670" cy="201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Picture 2" descr="손가락 사진 올려도 '면허 인증'… 공유 전동킥보드 '위험한 질주 ...">
            <a:extLst>
              <a:ext uri="{FF2B5EF4-FFF2-40B4-BE49-F238E27FC236}">
                <a16:creationId xmlns:a16="http://schemas.microsoft.com/office/drawing/2014/main" id="{BEE9EF9D-05D4-F44D-AF0D-060AAFC18B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97"/>
          <a:stretch/>
        </p:blipFill>
        <p:spPr bwMode="auto">
          <a:xfrm>
            <a:off x="1733196" y="4422543"/>
            <a:ext cx="2491246" cy="1852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 descr="규제와 규제개혁 사이] 인도, 자전거 도로, 차도... 전동 휠은 어디로 ...">
            <a:extLst>
              <a:ext uri="{FF2B5EF4-FFF2-40B4-BE49-F238E27FC236}">
                <a16:creationId xmlns:a16="http://schemas.microsoft.com/office/drawing/2014/main" id="{3DD1ED18-D24F-434C-B50F-0CCD9F3EBD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333" y="4051786"/>
            <a:ext cx="2568203" cy="1860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오른쪽 화살표[R] 20">
            <a:extLst>
              <a:ext uri="{FF2B5EF4-FFF2-40B4-BE49-F238E27FC236}">
                <a16:creationId xmlns:a16="http://schemas.microsoft.com/office/drawing/2014/main" id="{005AD01A-200D-D24B-97A7-926E9CE2ADB7}"/>
              </a:ext>
            </a:extLst>
          </p:cNvPr>
          <p:cNvSpPr/>
          <p:nvPr/>
        </p:nvSpPr>
        <p:spPr>
          <a:xfrm>
            <a:off x="4949228" y="5902699"/>
            <a:ext cx="324036" cy="21602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FF000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761E14E-7A36-624C-9192-6E5B73AA874F}"/>
              </a:ext>
            </a:extLst>
          </p:cNvPr>
          <p:cNvSpPr txBox="1"/>
          <p:nvPr/>
        </p:nvSpPr>
        <p:spPr>
          <a:xfrm>
            <a:off x="5343393" y="5742758"/>
            <a:ext cx="29730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1600" b="1" dirty="0">
                <a:solidFill>
                  <a:srgbClr val="FF0000"/>
                </a:solidFill>
              </a:rPr>
              <a:t>사용자의</a:t>
            </a:r>
            <a:r>
              <a:rPr kumimoji="1" lang="ko-KR" altLang="en-US" sz="1600" b="1" dirty="0">
                <a:solidFill>
                  <a:srgbClr val="FF0000"/>
                </a:solidFill>
              </a:rPr>
              <a:t> </a:t>
            </a:r>
            <a:r>
              <a:rPr lang="ko-KR" altLang="en-US" sz="1600" b="1" dirty="0">
                <a:solidFill>
                  <a:srgbClr val="FF0000"/>
                </a:solidFill>
              </a:rPr>
              <a:t>안전 수칙</a:t>
            </a:r>
            <a:r>
              <a:rPr kumimoji="1" lang="ko-KR" altLang="en-US" sz="1600" b="1" dirty="0">
                <a:solidFill>
                  <a:srgbClr val="FF0000"/>
                </a:solidFill>
              </a:rPr>
              <a:t> </a:t>
            </a:r>
            <a:r>
              <a:rPr kumimoji="1" lang="ko-KR" altLang="en-US" sz="1600" b="1" dirty="0" err="1">
                <a:solidFill>
                  <a:srgbClr val="FF0000"/>
                </a:solidFill>
              </a:rPr>
              <a:t>미준수가</a:t>
            </a:r>
            <a:r>
              <a:rPr kumimoji="1" lang="ko-KR" altLang="en-US" sz="1600" b="1" dirty="0">
                <a:solidFill>
                  <a:srgbClr val="FF0000"/>
                </a:solidFill>
              </a:rPr>
              <a:t> </a:t>
            </a:r>
            <a:endParaRPr kumimoji="1" lang="en-US" altLang="ko-KR" sz="1600" b="1" dirty="0">
              <a:solidFill>
                <a:srgbClr val="FF0000"/>
              </a:solidFill>
            </a:endParaRPr>
          </a:p>
          <a:p>
            <a:r>
              <a:rPr kumimoji="1" lang="ko-KR" altLang="en-US" sz="1600" b="1" dirty="0">
                <a:solidFill>
                  <a:srgbClr val="FF0000"/>
                </a:solidFill>
              </a:rPr>
              <a:t>사고 원인의 </a:t>
            </a:r>
            <a:r>
              <a:rPr kumimoji="1" lang="en-US" altLang="ko-KR" sz="1600" b="1" dirty="0">
                <a:solidFill>
                  <a:srgbClr val="FF0000"/>
                </a:solidFill>
              </a:rPr>
              <a:t>50%</a:t>
            </a:r>
            <a:r>
              <a:rPr kumimoji="1" lang="ko-KR" altLang="en-US" sz="1600" b="1" dirty="0">
                <a:solidFill>
                  <a:srgbClr val="FF0000"/>
                </a:solidFill>
              </a:rPr>
              <a:t> 차지</a:t>
            </a:r>
            <a:endParaRPr kumimoji="1" lang="ko-Kore-KR" altLang="en-US" sz="1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439822"/>
      </p:ext>
    </p:extLst>
  </p:cSld>
  <p:clrMapOvr>
    <a:masterClrMapping/>
  </p:clrMapOvr>
  <p:transition advClick="0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3528" y="103932"/>
            <a:ext cx="4227700" cy="584775"/>
          </a:xfrm>
          <a:prstGeom prst="rect">
            <a:avLst/>
          </a:prstGeom>
          <a:noFill/>
        </p:spPr>
        <p:txBody>
          <a:bodyPr wrap="none" lIns="288000" rtlCol="0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r>
              <a:rPr lang="ko-KR" altLang="en-US" sz="3200" b="1" spc="-150" dirty="0" err="1">
                <a:solidFill>
                  <a:srgbClr val="013E7D"/>
                </a:solidFill>
                <a:latin typeface="+mn-ea"/>
                <a:ea typeface="+mn-ea"/>
              </a:rPr>
              <a:t>시큐어</a:t>
            </a:r>
            <a:r>
              <a:rPr lang="ko-KR" altLang="en-US" sz="3200" b="1" spc="-150" dirty="0">
                <a:solidFill>
                  <a:srgbClr val="013E7D"/>
                </a:solidFill>
                <a:latin typeface="+mn-ea"/>
                <a:ea typeface="+mn-ea"/>
              </a:rPr>
              <a:t> 씽씽</a:t>
            </a:r>
            <a:r>
              <a:rPr lang="en-US" altLang="ko-KR" sz="3200" b="1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 </a:t>
            </a:r>
            <a:r>
              <a:rPr lang="ko-KR" altLang="en-US" sz="3200" b="1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기대 효과</a:t>
            </a:r>
            <a:r>
              <a:rPr lang="en-US" altLang="ko-KR" sz="3200" b="1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 </a:t>
            </a:r>
            <a:endParaRPr lang="ko-KR" altLang="en-US" sz="3200" b="1" spc="-150" dirty="0">
              <a:solidFill>
                <a:schemeClr val="tx1">
                  <a:lumMod val="95000"/>
                  <a:lumOff val="5000"/>
                </a:schemeClr>
              </a:solidFill>
              <a:latin typeface="+mn-ea"/>
              <a:ea typeface="+mn-ea"/>
            </a:endParaRPr>
          </a:p>
        </p:txBody>
      </p:sp>
      <p:grpSp>
        <p:nvGrpSpPr>
          <p:cNvPr id="29" name="그룹 28"/>
          <p:cNvGrpSpPr/>
          <p:nvPr/>
        </p:nvGrpSpPr>
        <p:grpSpPr>
          <a:xfrm>
            <a:off x="395287" y="945304"/>
            <a:ext cx="5904905" cy="611488"/>
            <a:chOff x="395287" y="953930"/>
            <a:chExt cx="5904905" cy="611488"/>
          </a:xfrm>
        </p:grpSpPr>
        <p:pic>
          <p:nvPicPr>
            <p:cNvPr id="26" name="Picture 2" descr="D:\me\디자인서식연습\영동구청\ob-19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95287" y="953930"/>
              <a:ext cx="5904905" cy="611488"/>
            </a:xfrm>
            <a:prstGeom prst="rect">
              <a:avLst/>
            </a:prstGeom>
            <a:noFill/>
          </p:spPr>
        </p:pic>
        <p:sp>
          <p:nvSpPr>
            <p:cNvPr id="27" name="직사각형 26"/>
            <p:cNvSpPr/>
            <p:nvPr/>
          </p:nvSpPr>
          <p:spPr>
            <a:xfrm>
              <a:off x="652541" y="1038993"/>
              <a:ext cx="2326278" cy="40216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noAutofit/>
              <a:scene3d>
                <a:camera prst="orthographicFront"/>
                <a:lightRig rig="threePt" dir="t"/>
              </a:scene3d>
              <a:sp3d>
                <a:bevelT w="1270" h="1270"/>
                <a:contourClr>
                  <a:schemeClr val="tx2">
                    <a:lumMod val="50000"/>
                  </a:schemeClr>
                </a:contourClr>
              </a:sp3d>
            </a:bodyPr>
            <a:lstStyle/>
            <a:p>
              <a:pPr indent="-180975" fontAlgn="base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0000"/>
                </a:buClr>
                <a:buSzPct val="70000"/>
                <a:defRPr/>
              </a:pPr>
              <a:endParaRPr lang="ko-KR" altLang="en-US" sz="2000" b="1" dirty="0">
                <a:solidFill>
                  <a:schemeClr val="bg1"/>
                </a:solidFill>
                <a:latin typeface="+mn-ea"/>
                <a:ea typeface="+mn-ea"/>
              </a:endParaRP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422015" y="1044408"/>
              <a:ext cx="418687" cy="40216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noAutofit/>
              <a:scene3d>
                <a:camera prst="orthographicFront"/>
                <a:lightRig rig="threePt" dir="t"/>
              </a:scene3d>
              <a:sp3d>
                <a:bevelT w="1270" h="1270"/>
                <a:contourClr>
                  <a:schemeClr val="tx2">
                    <a:lumMod val="50000"/>
                  </a:schemeClr>
                </a:contourClr>
              </a:sp3d>
            </a:bodyPr>
            <a:lstStyle/>
            <a:p>
              <a:pPr indent="-180975" fontAlgn="base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0000"/>
                </a:buClr>
                <a:buSzPct val="70000"/>
                <a:defRPr/>
              </a:pPr>
              <a:r>
                <a:rPr lang="en-US" altLang="ko-KR" sz="2000" b="1" dirty="0">
                  <a:solidFill>
                    <a:srgbClr val="FFFF00"/>
                  </a:solidFill>
                  <a:latin typeface="+mn-ea"/>
                  <a:ea typeface="+mn-ea"/>
                </a:rPr>
                <a:t>3.</a:t>
              </a:r>
              <a:r>
                <a:rPr lang="en-US" altLang="ko-KR" sz="2000" b="1" dirty="0">
                  <a:solidFill>
                    <a:srgbClr val="D5D000"/>
                  </a:solidFill>
                  <a:latin typeface="+mn-ea"/>
                  <a:ea typeface="+mn-ea"/>
                </a:rPr>
                <a:t> </a:t>
              </a:r>
              <a:r>
                <a:rPr lang="ko-KR" altLang="en-US" sz="2000" b="1" dirty="0" err="1">
                  <a:solidFill>
                    <a:srgbClr val="FFFF00"/>
                  </a:solidFill>
                  <a:latin typeface="+mn-ea"/>
                  <a:ea typeface="+mn-ea"/>
                </a:rPr>
                <a:t>전동킥보드</a:t>
              </a:r>
              <a:r>
                <a:rPr lang="ko-KR" altLang="en-US" sz="2000" b="1" dirty="0">
                  <a:solidFill>
                    <a:srgbClr val="FFFF00"/>
                  </a:solidFill>
                  <a:latin typeface="+mn-ea"/>
                  <a:ea typeface="+mn-ea"/>
                </a:rPr>
                <a:t> 안전 주행 장려 서비스</a:t>
              </a:r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AD2B81C7-DFEF-C24F-AC50-8AD72579AB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314" y="1813389"/>
            <a:ext cx="7155066" cy="2988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FF0D3E2-F871-964E-A90F-837B63B300F2}"/>
              </a:ext>
            </a:extLst>
          </p:cNvPr>
          <p:cNvSpPr txBox="1"/>
          <p:nvPr/>
        </p:nvSpPr>
        <p:spPr>
          <a:xfrm>
            <a:off x="755576" y="5193196"/>
            <a:ext cx="7488832" cy="783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ore-KR" altLang="en-US" sz="1600" b="1" dirty="0"/>
              <a:t>회원</a:t>
            </a:r>
            <a:r>
              <a:rPr kumimoji="1" lang="ko-KR" altLang="en-US" sz="1600" b="1" dirty="0"/>
              <a:t> 등록 </a:t>
            </a:r>
            <a:r>
              <a:rPr kumimoji="1" lang="en-US" altLang="ko-KR" sz="1600" b="1" dirty="0"/>
              <a:t>&gt;</a:t>
            </a:r>
            <a:r>
              <a:rPr kumimoji="1" lang="ko-KR" altLang="en-US" sz="1600" b="1" dirty="0"/>
              <a:t> 로그인 </a:t>
            </a:r>
            <a:r>
              <a:rPr kumimoji="1" lang="en-US" altLang="ko-KR" sz="1600" b="1" dirty="0"/>
              <a:t>&gt;</a:t>
            </a:r>
            <a:r>
              <a:rPr kumimoji="1" lang="ko-KR" altLang="en-US" sz="1600" b="1" dirty="0"/>
              <a:t> 주행 시작 </a:t>
            </a:r>
            <a:r>
              <a:rPr kumimoji="1" lang="en-US" altLang="ko-KR" sz="1600" b="1" dirty="0"/>
              <a:t>&gt;</a:t>
            </a:r>
            <a:r>
              <a:rPr lang="ko-KR" altLang="en-US" sz="1600" b="1" dirty="0"/>
              <a:t> 주행 </a:t>
            </a:r>
            <a:r>
              <a:rPr lang="en-US" altLang="ko-KR" sz="1600" b="1" dirty="0"/>
              <a:t>&gt;</a:t>
            </a:r>
            <a:r>
              <a:rPr lang="ko-KR" altLang="en-US" sz="1600" b="1" dirty="0"/>
              <a:t> 주행 완료 </a:t>
            </a:r>
            <a:r>
              <a:rPr lang="en-US" altLang="ko-KR" sz="1600" b="1" dirty="0"/>
              <a:t>&gt;</a:t>
            </a:r>
            <a:r>
              <a:rPr lang="ko-KR" altLang="en-US" sz="1600" b="1" dirty="0"/>
              <a:t> </a:t>
            </a:r>
            <a:endParaRPr lang="en-US" altLang="ko-KR" sz="1600" b="1" dirty="0"/>
          </a:p>
          <a:p>
            <a:pPr algn="ctr">
              <a:lnSpc>
                <a:spcPct val="150000"/>
              </a:lnSpc>
            </a:pPr>
            <a:r>
              <a:rPr lang="ko-KR" altLang="en-US" sz="1600" b="1" dirty="0"/>
              <a:t>포인트 지급 </a:t>
            </a:r>
            <a:r>
              <a:rPr lang="en-US" altLang="ko-KR" sz="1600" b="1" dirty="0"/>
              <a:t>&gt;</a:t>
            </a:r>
            <a:r>
              <a:rPr lang="ko-KR" altLang="en-US" sz="1600" b="1" dirty="0"/>
              <a:t> 다음 주행 시 포인트 사용</a:t>
            </a:r>
            <a:endParaRPr kumimoji="1" lang="ko-Kore-KR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4182732489"/>
      </p:ext>
    </p:extLst>
  </p:cSld>
  <p:clrMapOvr>
    <a:masterClrMapping/>
  </p:clrMapOvr>
  <p:transition advClick="0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3528" y="103932"/>
            <a:ext cx="4227700" cy="584775"/>
          </a:xfrm>
          <a:prstGeom prst="rect">
            <a:avLst/>
          </a:prstGeom>
          <a:noFill/>
        </p:spPr>
        <p:txBody>
          <a:bodyPr wrap="none" lIns="288000" rtlCol="0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r>
              <a:rPr lang="ko-KR" altLang="en-US" sz="3200" b="1" spc="-150" dirty="0" err="1">
                <a:solidFill>
                  <a:srgbClr val="013E7D"/>
                </a:solidFill>
                <a:latin typeface="+mn-ea"/>
                <a:ea typeface="+mn-ea"/>
              </a:rPr>
              <a:t>시큐어</a:t>
            </a:r>
            <a:r>
              <a:rPr lang="ko-KR" altLang="en-US" sz="3200" b="1" spc="-150" dirty="0">
                <a:solidFill>
                  <a:srgbClr val="013E7D"/>
                </a:solidFill>
                <a:latin typeface="+mn-ea"/>
                <a:ea typeface="+mn-ea"/>
              </a:rPr>
              <a:t> 씽씽</a:t>
            </a:r>
            <a:r>
              <a:rPr lang="en-US" altLang="ko-KR" sz="3200" b="1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 </a:t>
            </a:r>
            <a:r>
              <a:rPr lang="ko-KR" altLang="en-US" sz="3200" b="1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기대 효과</a:t>
            </a:r>
          </a:p>
        </p:txBody>
      </p:sp>
      <p:grpSp>
        <p:nvGrpSpPr>
          <p:cNvPr id="29" name="그룹 28"/>
          <p:cNvGrpSpPr/>
          <p:nvPr/>
        </p:nvGrpSpPr>
        <p:grpSpPr>
          <a:xfrm>
            <a:off x="395287" y="945304"/>
            <a:ext cx="5904905" cy="611488"/>
            <a:chOff x="395287" y="953930"/>
            <a:chExt cx="5904905" cy="611488"/>
          </a:xfrm>
        </p:grpSpPr>
        <p:pic>
          <p:nvPicPr>
            <p:cNvPr id="26" name="Picture 2" descr="D:\me\디자인서식연습\영동구청\ob-19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95287" y="953930"/>
              <a:ext cx="5904905" cy="611488"/>
            </a:xfrm>
            <a:prstGeom prst="rect">
              <a:avLst/>
            </a:prstGeom>
            <a:noFill/>
          </p:spPr>
        </p:pic>
        <p:sp>
          <p:nvSpPr>
            <p:cNvPr id="27" name="직사각형 26"/>
            <p:cNvSpPr/>
            <p:nvPr/>
          </p:nvSpPr>
          <p:spPr>
            <a:xfrm>
              <a:off x="652541" y="1038993"/>
              <a:ext cx="2326278" cy="40216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noAutofit/>
              <a:scene3d>
                <a:camera prst="orthographicFront"/>
                <a:lightRig rig="threePt" dir="t"/>
              </a:scene3d>
              <a:sp3d>
                <a:bevelT w="1270" h="1270"/>
                <a:contourClr>
                  <a:schemeClr val="tx2">
                    <a:lumMod val="50000"/>
                  </a:schemeClr>
                </a:contourClr>
              </a:sp3d>
            </a:bodyPr>
            <a:lstStyle/>
            <a:p>
              <a:pPr indent="-180975" fontAlgn="base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0000"/>
                </a:buClr>
                <a:buSzPct val="70000"/>
                <a:defRPr/>
              </a:pPr>
              <a:endParaRPr lang="ko-KR" altLang="en-US" sz="2000" b="1" dirty="0">
                <a:solidFill>
                  <a:schemeClr val="bg1"/>
                </a:solidFill>
                <a:latin typeface="+mn-ea"/>
                <a:ea typeface="+mn-ea"/>
              </a:endParaRP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422015" y="1044408"/>
              <a:ext cx="418687" cy="40216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noAutofit/>
              <a:scene3d>
                <a:camera prst="orthographicFront"/>
                <a:lightRig rig="threePt" dir="t"/>
              </a:scene3d>
              <a:sp3d>
                <a:bevelT w="1270" h="1270"/>
                <a:contourClr>
                  <a:schemeClr val="tx2">
                    <a:lumMod val="50000"/>
                  </a:schemeClr>
                </a:contourClr>
              </a:sp3d>
            </a:bodyPr>
            <a:lstStyle/>
            <a:p>
              <a:pPr indent="-180975" fontAlgn="base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0000"/>
                </a:buClr>
                <a:buSzPct val="70000"/>
                <a:defRPr/>
              </a:pPr>
              <a:r>
                <a:rPr lang="en-US" altLang="ko-KR" sz="2000" b="1" dirty="0">
                  <a:solidFill>
                    <a:srgbClr val="FFFF00"/>
                  </a:solidFill>
                  <a:latin typeface="+mn-ea"/>
                  <a:ea typeface="+mn-ea"/>
                </a:rPr>
                <a:t>4.</a:t>
              </a:r>
              <a:r>
                <a:rPr lang="en-US" altLang="ko-KR" sz="2000" b="1" dirty="0">
                  <a:solidFill>
                    <a:srgbClr val="D5D000"/>
                  </a:solidFill>
                  <a:latin typeface="+mn-ea"/>
                  <a:ea typeface="+mn-ea"/>
                </a:rPr>
                <a:t> </a:t>
              </a:r>
              <a:r>
                <a:rPr lang="ko-KR" altLang="en-US" sz="2000" b="1" dirty="0" err="1">
                  <a:solidFill>
                    <a:srgbClr val="FFFF00"/>
                  </a:solidFill>
                  <a:latin typeface="+mn-ea"/>
                  <a:ea typeface="+mn-ea"/>
                </a:rPr>
                <a:t>시큐어</a:t>
              </a:r>
              <a:r>
                <a:rPr lang="ko-KR" altLang="en-US" sz="2000" b="1" dirty="0">
                  <a:solidFill>
                    <a:srgbClr val="FFFF00"/>
                  </a:solidFill>
                  <a:latin typeface="+mn-ea"/>
                  <a:ea typeface="+mn-ea"/>
                </a:rPr>
                <a:t> 씽씽 기대효과</a:t>
              </a:r>
            </a:p>
          </p:txBody>
        </p:sp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6758215A-1694-4962-8278-B774B663D3D9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002" y="2312876"/>
            <a:ext cx="4825176" cy="342038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C55416D4-DD29-1646-B0DF-2064808B42D2}"/>
              </a:ext>
            </a:extLst>
          </p:cNvPr>
          <p:cNvGrpSpPr/>
          <p:nvPr/>
        </p:nvGrpSpPr>
        <p:grpSpPr>
          <a:xfrm>
            <a:off x="5328084" y="1700213"/>
            <a:ext cx="3420628" cy="4285071"/>
            <a:chOff x="4679950" y="1700213"/>
            <a:chExt cx="4068763" cy="4681537"/>
          </a:xfrm>
        </p:grpSpPr>
        <p:sp>
          <p:nvSpPr>
            <p:cNvPr id="9" name="모서리가 둥근 직사각형 9">
              <a:extLst>
                <a:ext uri="{FF2B5EF4-FFF2-40B4-BE49-F238E27FC236}">
                  <a16:creationId xmlns:a16="http://schemas.microsoft.com/office/drawing/2014/main" id="{33328DFA-F143-A949-9C8B-B1EC8A5EC968}"/>
                </a:ext>
              </a:extLst>
            </p:cNvPr>
            <p:cNvSpPr/>
            <p:nvPr/>
          </p:nvSpPr>
          <p:spPr>
            <a:xfrm>
              <a:off x="4679950" y="1992702"/>
              <a:ext cx="4068763" cy="4389048"/>
            </a:xfrm>
            <a:prstGeom prst="roundRect">
              <a:avLst>
                <a:gd name="adj" fmla="val 2125"/>
              </a:avLst>
            </a:prstGeom>
            <a:pattFill prst="ltDnDiag">
              <a:fgClr>
                <a:srgbClr val="EEEEEE"/>
              </a:fgClr>
              <a:bgClr>
                <a:schemeClr val="bg1"/>
              </a:bgClr>
            </a:pattFill>
            <a:ln w="15875">
              <a:gradFill flip="none" rotWithShape="1">
                <a:gsLst>
                  <a:gs pos="50000">
                    <a:srgbClr val="0CACE0"/>
                  </a:gs>
                  <a:gs pos="51000">
                    <a:schemeClr val="tx1">
                      <a:lumMod val="50000"/>
                      <a:lumOff val="50000"/>
                    </a:schemeClr>
                  </a:gs>
                </a:gsLst>
                <a:lin ang="16200000" scaled="1"/>
                <a:tileRect/>
              </a:gradFill>
              <a:prstDash val="solid"/>
            </a:ln>
            <a:effectLst>
              <a:outerShdw blurRad="25400" dist="25400" dir="5400000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none" rtlCol="0" anchor="ctr"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  <a:latin typeface="+mn-ea"/>
              </a:endParaRPr>
            </a:p>
          </p:txBody>
        </p:sp>
        <p:grpSp>
          <p:nvGrpSpPr>
            <p:cNvPr id="10" name="그룹 79">
              <a:extLst>
                <a:ext uri="{FF2B5EF4-FFF2-40B4-BE49-F238E27FC236}">
                  <a16:creationId xmlns:a16="http://schemas.microsoft.com/office/drawing/2014/main" id="{8EB99791-77F8-924D-AD19-A2C42BF80FC9}"/>
                </a:ext>
              </a:extLst>
            </p:cNvPr>
            <p:cNvGrpSpPr/>
            <p:nvPr/>
          </p:nvGrpSpPr>
          <p:grpSpPr>
            <a:xfrm>
              <a:off x="4679950" y="1700213"/>
              <a:ext cx="4068763" cy="436189"/>
              <a:chOff x="510774" y="4792835"/>
              <a:chExt cx="1684124" cy="553865"/>
            </a:xfrm>
          </p:grpSpPr>
          <p:grpSp>
            <p:nvGrpSpPr>
              <p:cNvPr id="11" name="그룹 147">
                <a:extLst>
                  <a:ext uri="{FF2B5EF4-FFF2-40B4-BE49-F238E27FC236}">
                    <a16:creationId xmlns:a16="http://schemas.microsoft.com/office/drawing/2014/main" id="{5677BEC4-3907-C640-A7AD-EF11E6843BED}"/>
                  </a:ext>
                </a:extLst>
              </p:cNvPr>
              <p:cNvGrpSpPr/>
              <p:nvPr/>
            </p:nvGrpSpPr>
            <p:grpSpPr>
              <a:xfrm>
                <a:off x="510774" y="4792835"/>
                <a:ext cx="1684124" cy="553865"/>
                <a:chOff x="177282" y="382555"/>
                <a:chExt cx="3200399" cy="475861"/>
              </a:xfrm>
            </p:grpSpPr>
            <p:grpSp>
              <p:nvGrpSpPr>
                <p:cNvPr id="13" name="그룹 149">
                  <a:extLst>
                    <a:ext uri="{FF2B5EF4-FFF2-40B4-BE49-F238E27FC236}">
                      <a16:creationId xmlns:a16="http://schemas.microsoft.com/office/drawing/2014/main" id="{8BE132F1-8B8C-B943-BE99-2C6D558EA7DB}"/>
                    </a:ext>
                  </a:extLst>
                </p:cNvPr>
                <p:cNvGrpSpPr/>
                <p:nvPr/>
              </p:nvGrpSpPr>
              <p:grpSpPr>
                <a:xfrm>
                  <a:off x="179512" y="382555"/>
                  <a:ext cx="3198169" cy="475861"/>
                  <a:chOff x="179512" y="382555"/>
                  <a:chExt cx="3198169" cy="475861"/>
                </a:xfrm>
              </p:grpSpPr>
              <p:sp>
                <p:nvSpPr>
                  <p:cNvPr id="15" name="양쪽 모서리가 둥근 사각형 15">
                    <a:extLst>
                      <a:ext uri="{FF2B5EF4-FFF2-40B4-BE49-F238E27FC236}">
                        <a16:creationId xmlns:a16="http://schemas.microsoft.com/office/drawing/2014/main" id="{047427D2-481C-5044-9AB7-E1E499499F52}"/>
                      </a:ext>
                    </a:extLst>
                  </p:cNvPr>
                  <p:cNvSpPr/>
                  <p:nvPr/>
                </p:nvSpPr>
                <p:spPr>
                  <a:xfrm>
                    <a:off x="179512" y="404664"/>
                    <a:ext cx="3198169" cy="453752"/>
                  </a:xfrm>
                  <a:prstGeom prst="round2SameRect">
                    <a:avLst/>
                  </a:prstGeom>
                  <a:solidFill>
                    <a:srgbClr val="0CACE0"/>
                  </a:solidFill>
                  <a:ln w="19050">
                    <a:solidFill>
                      <a:srgbClr val="0CACE0"/>
                    </a:solidFill>
                  </a:ln>
                  <a:scene3d>
                    <a:camera prst="orthographicFront"/>
                    <a:lightRig rig="threePt" dir="t">
                      <a:rot lat="0" lon="0" rev="3000000"/>
                    </a:lightRig>
                  </a:scene3d>
                  <a:sp3d prstMaterial="plastic">
                    <a:bevelT w="25400" h="25400" prst="convex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rtlCol="0" anchor="ctr">
                    <a:noAutofit/>
                  </a:bodyPr>
                  <a:lstStyle/>
                  <a:p>
                    <a:pPr algn="ctr"/>
                    <a:endParaRPr lang="ko-KR" altLang="en-US">
                      <a:latin typeface="+mn-ea"/>
                    </a:endParaRPr>
                  </a:p>
                </p:txBody>
              </p:sp>
              <p:pic>
                <p:nvPicPr>
                  <p:cNvPr id="16" name="그림 29" descr="그림1.png">
                    <a:extLst>
                      <a:ext uri="{FF2B5EF4-FFF2-40B4-BE49-F238E27FC236}">
                        <a16:creationId xmlns:a16="http://schemas.microsoft.com/office/drawing/2014/main" id="{E1A16D5C-7610-3C4B-BE44-F04186590F3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print"/>
                  <a:stretch>
                    <a:fillRect/>
                  </a:stretch>
                </p:blipFill>
                <p:spPr>
                  <a:xfrm>
                    <a:off x="196928" y="382555"/>
                    <a:ext cx="2133969" cy="466531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14" name="자유형 14">
                  <a:extLst>
                    <a:ext uri="{FF2B5EF4-FFF2-40B4-BE49-F238E27FC236}">
                      <a16:creationId xmlns:a16="http://schemas.microsoft.com/office/drawing/2014/main" id="{0D76D6B8-47B3-E24D-9F17-82F46D6C9C6E}"/>
                    </a:ext>
                  </a:extLst>
                </p:cNvPr>
                <p:cNvSpPr/>
                <p:nvPr/>
              </p:nvSpPr>
              <p:spPr>
                <a:xfrm>
                  <a:off x="177282" y="391886"/>
                  <a:ext cx="3153746" cy="457200"/>
                </a:xfrm>
                <a:custGeom>
                  <a:avLst/>
                  <a:gdLst>
                    <a:gd name="connsiteX0" fmla="*/ 3153747 w 3153747"/>
                    <a:gd name="connsiteY0" fmla="*/ 0 h 457200"/>
                    <a:gd name="connsiteX1" fmla="*/ 0 w 3153747"/>
                    <a:gd name="connsiteY1" fmla="*/ 457200 h 457200"/>
                    <a:gd name="connsiteX2" fmla="*/ 0 w 3153747"/>
                    <a:gd name="connsiteY2" fmla="*/ 46653 h 457200"/>
                    <a:gd name="connsiteX3" fmla="*/ 55984 w 3153747"/>
                    <a:gd name="connsiteY3" fmla="*/ 0 h 457200"/>
                    <a:gd name="connsiteX4" fmla="*/ 3153747 w 3153747"/>
                    <a:gd name="connsiteY4" fmla="*/ 0 h 457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53747" h="457200">
                      <a:moveTo>
                        <a:pt x="3153747" y="0"/>
                      </a:moveTo>
                      <a:lnTo>
                        <a:pt x="0" y="457200"/>
                      </a:lnTo>
                      <a:lnTo>
                        <a:pt x="0" y="46653"/>
                      </a:lnTo>
                      <a:lnTo>
                        <a:pt x="55984" y="0"/>
                      </a:lnTo>
                      <a:lnTo>
                        <a:pt x="3153747" y="0"/>
                      </a:lnTo>
                      <a:close/>
                    </a:path>
                  </a:pathLst>
                </a:custGeom>
                <a:solidFill>
                  <a:schemeClr val="bg1">
                    <a:alpha val="11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>
                  <a:noAutofit/>
                </a:bodyPr>
                <a:lstStyle/>
                <a:p>
                  <a:pPr algn="ctr"/>
                  <a:endParaRPr lang="ko-KR" altLang="en-US" sz="2000" dirty="0">
                    <a:latin typeface="+mn-ea"/>
                  </a:endParaRPr>
                </a:p>
              </p:txBody>
            </p:sp>
          </p:grp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07365907-35E4-A64B-A9DC-F2B96590CC9C}"/>
                  </a:ext>
                </a:extLst>
              </p:cNvPr>
              <p:cNvSpPr/>
              <p:nvPr/>
            </p:nvSpPr>
            <p:spPr>
              <a:xfrm>
                <a:off x="633379" y="4899820"/>
                <a:ext cx="1440088" cy="340818"/>
              </a:xfrm>
              <a:prstGeom prst="rect">
                <a:avLst/>
              </a:prstGeom>
            </p:spPr>
            <p:txBody>
              <a:bodyPr wrap="none" lIns="0" tIns="0" rIns="0" bIns="0" anchor="ctr">
                <a:noAutofit/>
                <a:scene3d>
                  <a:camera prst="orthographicFront"/>
                  <a:lightRig rig="threePt" dir="t"/>
                </a:scene3d>
                <a:sp3d contourW="31750">
                  <a:bevelT w="1270" h="31750"/>
                  <a:contourClr>
                    <a:srgbClr val="0984AB"/>
                  </a:contourClr>
                </a:sp3d>
              </a:bodyPr>
              <a:lstStyle/>
              <a:p>
                <a:pPr indent="-180975" algn="ctr" fontAlgn="base">
                  <a:lnSpc>
                    <a:spcPct val="109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CC0000"/>
                  </a:buClr>
                  <a:buSzPct val="70000"/>
                  <a:defRPr/>
                </a:pPr>
                <a:r>
                  <a:rPr lang="ko-KR" altLang="en-US" b="1" spc="-100" dirty="0">
                    <a:solidFill>
                      <a:schemeClr val="bg1"/>
                    </a:solidFill>
                    <a:latin typeface="+mn-ea"/>
                    <a:ea typeface="+mn-ea"/>
                  </a:rPr>
                  <a:t>서비스 이용 대상 및 특장점</a:t>
                </a:r>
              </a:p>
            </p:txBody>
          </p:sp>
        </p:grpSp>
      </p:grpSp>
      <p:sp>
        <p:nvSpPr>
          <p:cNvPr id="18" name="제목 1">
            <a:extLst>
              <a:ext uri="{FF2B5EF4-FFF2-40B4-BE49-F238E27FC236}">
                <a16:creationId xmlns:a16="http://schemas.microsoft.com/office/drawing/2014/main" id="{78AC086E-0483-6F4A-9A06-9CA76B574CC3}"/>
              </a:ext>
            </a:extLst>
          </p:cNvPr>
          <p:cNvSpPr txBox="1">
            <a:spLocks/>
          </p:cNvSpPr>
          <p:nvPr/>
        </p:nvSpPr>
        <p:spPr>
          <a:xfrm>
            <a:off x="5328084" y="2177204"/>
            <a:ext cx="3418245" cy="3735491"/>
          </a:xfrm>
          <a:prstGeom prst="rect">
            <a:avLst/>
          </a:prstGeom>
          <a:noFill/>
        </p:spPr>
        <p:txBody>
          <a:bodyPr wrap="square" lIns="108000" rIns="72000">
            <a:noAutofit/>
            <a:scene3d>
              <a:camera prst="orthographicFront"/>
              <a:lightRig rig="threePt" dir="t"/>
            </a:scene3d>
            <a:sp3d contourW="25400">
              <a:bevelT w="1270" h="25400"/>
              <a:contourClr>
                <a:schemeClr val="bg1"/>
              </a:contourClr>
            </a:sp3d>
          </a:bodyPr>
          <a:lstStyle/>
          <a:p>
            <a:pPr marL="144000" indent="-144000" latinLnBrk="0">
              <a:lnSpc>
                <a:spcPct val="125000"/>
              </a:lnSpc>
              <a:spcBef>
                <a:spcPts val="300"/>
              </a:spcBef>
              <a:buClr>
                <a:srgbClr val="1D4092"/>
              </a:buClr>
              <a:buFont typeface="Wingdings" pitchFamily="2" charset="2"/>
              <a:buChar char="§"/>
              <a:tabLst>
                <a:tab pos="3314700" algn="l"/>
              </a:tabLst>
              <a:defRPr/>
            </a:pPr>
            <a:r>
              <a:rPr lang="ko-KR" altLang="en-US" sz="1400" b="1" spc="-5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Arial" pitchFamily="34" charset="0"/>
              </a:rPr>
              <a:t>이용 대상</a:t>
            </a:r>
            <a:endParaRPr lang="en-US" altLang="ko-KR" sz="1400" b="1" spc="-5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cs typeface="Arial" pitchFamily="34" charset="0"/>
            </a:endParaRPr>
          </a:p>
          <a:p>
            <a:pPr marL="601200" lvl="1" indent="-144000" latinLnBrk="0">
              <a:lnSpc>
                <a:spcPct val="125000"/>
              </a:lnSpc>
              <a:spcBef>
                <a:spcPts val="300"/>
              </a:spcBef>
              <a:buClr>
                <a:srgbClr val="1D4092"/>
              </a:buClr>
              <a:buFont typeface="Wingdings" pitchFamily="2" charset="2"/>
              <a:buChar char="§"/>
              <a:tabLst>
                <a:tab pos="3314700" algn="l"/>
              </a:tabLst>
              <a:defRPr/>
            </a:pPr>
            <a:r>
              <a:rPr lang="ko-KR" altLang="en-US" sz="1400" spc="-5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Arial" pitchFamily="34" charset="0"/>
              </a:rPr>
              <a:t>공유 </a:t>
            </a:r>
            <a:r>
              <a:rPr lang="ko-KR" altLang="en-US" sz="1400" spc="-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Arial" pitchFamily="34" charset="0"/>
              </a:rPr>
              <a:t>전동킥보드</a:t>
            </a:r>
            <a:r>
              <a:rPr lang="ko-KR" altLang="en-US" sz="1400" spc="-5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Arial" pitchFamily="34" charset="0"/>
              </a:rPr>
              <a:t>  이용자</a:t>
            </a:r>
            <a:endParaRPr lang="en-US" altLang="ko-KR" sz="1400" spc="-5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cs typeface="Arial" pitchFamily="34" charset="0"/>
            </a:endParaRPr>
          </a:p>
          <a:p>
            <a:pPr lvl="1" latinLnBrk="0">
              <a:lnSpc>
                <a:spcPct val="125000"/>
              </a:lnSpc>
              <a:spcBef>
                <a:spcPts val="300"/>
              </a:spcBef>
              <a:buClr>
                <a:srgbClr val="1D4092"/>
              </a:buClr>
              <a:tabLst>
                <a:tab pos="3314700" algn="l"/>
              </a:tabLst>
              <a:defRPr/>
            </a:pPr>
            <a:endParaRPr lang="en-US" altLang="ko-KR" sz="1400" spc="-5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cs typeface="Arial" pitchFamily="34" charset="0"/>
            </a:endParaRPr>
          </a:p>
          <a:p>
            <a:pPr marL="144000" indent="-144000" latinLnBrk="0">
              <a:lnSpc>
                <a:spcPct val="125000"/>
              </a:lnSpc>
              <a:spcBef>
                <a:spcPts val="300"/>
              </a:spcBef>
              <a:buClr>
                <a:srgbClr val="1D4092"/>
              </a:buClr>
              <a:buFont typeface="Wingdings" pitchFamily="2" charset="2"/>
              <a:buChar char="§"/>
              <a:tabLst>
                <a:tab pos="3314700" algn="l"/>
              </a:tabLst>
              <a:defRPr/>
            </a:pPr>
            <a:r>
              <a:rPr lang="ko-KR" altLang="en-US" sz="1400" b="1" spc="-5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Arial" pitchFamily="34" charset="0"/>
              </a:rPr>
              <a:t>특징 및 장점</a:t>
            </a:r>
            <a:endParaRPr lang="en-US" altLang="ko-KR" sz="1400" b="1" spc="-5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cs typeface="Arial" pitchFamily="34" charset="0"/>
            </a:endParaRPr>
          </a:p>
          <a:p>
            <a:pPr marL="601200" lvl="1" indent="-144000" latinLnBrk="0">
              <a:lnSpc>
                <a:spcPct val="125000"/>
              </a:lnSpc>
              <a:spcBef>
                <a:spcPts val="300"/>
              </a:spcBef>
              <a:buClr>
                <a:srgbClr val="1D4092"/>
              </a:buClr>
              <a:buFont typeface="Wingdings" pitchFamily="2" charset="2"/>
              <a:buChar char="§"/>
              <a:tabLst>
                <a:tab pos="3314700" algn="l"/>
              </a:tabLst>
              <a:defRPr/>
            </a:pPr>
            <a:r>
              <a:rPr lang="ko-KR" altLang="en-US" sz="1400" spc="-5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Arial" pitchFamily="34" charset="0"/>
              </a:rPr>
              <a:t>다음 공유 전동 </a:t>
            </a:r>
            <a:r>
              <a:rPr lang="ko-KR" altLang="en-US" sz="1400" spc="-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Arial" pitchFamily="34" charset="0"/>
              </a:rPr>
              <a:t>킥보드</a:t>
            </a:r>
            <a:r>
              <a:rPr lang="ko-KR" altLang="en-US" sz="1400" spc="-5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Arial" pitchFamily="34" charset="0"/>
              </a:rPr>
              <a:t> </a:t>
            </a:r>
            <a:r>
              <a:rPr lang="ko-KR" altLang="en-US" sz="1400" spc="-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Arial" pitchFamily="34" charset="0"/>
              </a:rPr>
              <a:t>이용시</a:t>
            </a:r>
            <a:r>
              <a:rPr lang="en-US" altLang="ko-KR" sz="1400" spc="-5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Arial" pitchFamily="34" charset="0"/>
              </a:rPr>
              <a:t> </a:t>
            </a:r>
            <a:r>
              <a:rPr lang="ko-KR" altLang="en-US" sz="1400" spc="-5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Arial" pitchFamily="34" charset="0"/>
              </a:rPr>
              <a:t>포인트를 사용해  할인 가능</a:t>
            </a:r>
            <a:endParaRPr lang="en-US" altLang="ko-KR" sz="1400" spc="-5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cs typeface="Arial" pitchFamily="34" charset="0"/>
            </a:endParaRPr>
          </a:p>
          <a:p>
            <a:pPr marL="601200" lvl="1" indent="-144000" latinLnBrk="0">
              <a:lnSpc>
                <a:spcPct val="125000"/>
              </a:lnSpc>
              <a:spcBef>
                <a:spcPts val="300"/>
              </a:spcBef>
              <a:buClr>
                <a:srgbClr val="1D4092"/>
              </a:buClr>
              <a:buFont typeface="Wingdings" pitchFamily="2" charset="2"/>
              <a:buChar char="§"/>
              <a:tabLst>
                <a:tab pos="3314700" algn="l"/>
              </a:tabLst>
              <a:defRPr/>
            </a:pPr>
            <a:r>
              <a:rPr lang="ko-KR" altLang="en-US" sz="1400" dirty="0" err="1"/>
              <a:t>전동킥보드</a:t>
            </a:r>
            <a:r>
              <a:rPr lang="ko-KR" altLang="en-US" sz="1400" dirty="0"/>
              <a:t> </a:t>
            </a:r>
            <a:r>
              <a:rPr lang="ko-KR" altLang="en-US" sz="1400" dirty="0" err="1"/>
              <a:t>이용시</a:t>
            </a:r>
            <a:r>
              <a:rPr lang="ko-KR" altLang="en-US" sz="1400" dirty="0"/>
              <a:t> 포인트를 지급함으로써 이용률을 높일 것으로 예상</a:t>
            </a:r>
            <a:endParaRPr lang="en-US" altLang="ko-KR" sz="1400" dirty="0"/>
          </a:p>
          <a:p>
            <a:pPr marL="601200" lvl="1" indent="-144000" latinLnBrk="0">
              <a:lnSpc>
                <a:spcPct val="125000"/>
              </a:lnSpc>
              <a:spcBef>
                <a:spcPts val="300"/>
              </a:spcBef>
              <a:buClr>
                <a:srgbClr val="1D4092"/>
              </a:buClr>
              <a:buFont typeface="Wingdings" pitchFamily="2" charset="2"/>
              <a:buChar char="§"/>
              <a:tabLst>
                <a:tab pos="3314700" algn="l"/>
              </a:tabLst>
              <a:defRPr/>
            </a:pPr>
            <a:r>
              <a:rPr lang="ko-KR" altLang="en-US" sz="1400" dirty="0"/>
              <a:t>퍼스널 모빌리티에도 확장 가능</a:t>
            </a:r>
            <a:endParaRPr lang="en-US" altLang="ko-KR" sz="1400" dirty="0"/>
          </a:p>
          <a:p>
            <a:pPr marL="601200" lvl="1" indent="-144000" latinLnBrk="0">
              <a:lnSpc>
                <a:spcPct val="125000"/>
              </a:lnSpc>
              <a:spcBef>
                <a:spcPts val="300"/>
              </a:spcBef>
              <a:buClr>
                <a:srgbClr val="1D4092"/>
              </a:buClr>
              <a:buFont typeface="Wingdings" pitchFamily="2" charset="2"/>
              <a:buChar char="§"/>
              <a:tabLst>
                <a:tab pos="3314700" algn="l"/>
              </a:tabLst>
              <a:defRPr/>
            </a:pPr>
            <a:endParaRPr lang="en-US" altLang="ko-KR" sz="1400" dirty="0"/>
          </a:p>
          <a:p>
            <a:pPr marL="601200" lvl="1" indent="-144000" latinLnBrk="0">
              <a:lnSpc>
                <a:spcPct val="125000"/>
              </a:lnSpc>
              <a:spcBef>
                <a:spcPts val="300"/>
              </a:spcBef>
              <a:buClr>
                <a:srgbClr val="1D4092"/>
              </a:buClr>
              <a:buFont typeface="Wingdings" pitchFamily="2" charset="2"/>
              <a:buChar char="§"/>
              <a:tabLst>
                <a:tab pos="3314700" algn="l"/>
              </a:tabLst>
              <a:defRPr/>
            </a:pPr>
            <a:endParaRPr lang="ko-KR" altLang="en-US" sz="1400" spc="-5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2842523"/>
      </p:ext>
    </p:extLst>
  </p:cSld>
  <p:clrMapOvr>
    <a:masterClrMapping/>
  </p:clrMapOvr>
  <p:transition advClick="0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3528" y="103932"/>
            <a:ext cx="4227700" cy="584775"/>
          </a:xfrm>
          <a:prstGeom prst="rect">
            <a:avLst/>
          </a:prstGeom>
          <a:noFill/>
        </p:spPr>
        <p:txBody>
          <a:bodyPr wrap="none" lIns="288000" rtlCol="0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r>
              <a:rPr lang="ko-KR" altLang="en-US" sz="3200" b="1" spc="-150" dirty="0" err="1">
                <a:solidFill>
                  <a:srgbClr val="013E7D"/>
                </a:solidFill>
                <a:latin typeface="+mn-ea"/>
                <a:ea typeface="+mn-ea"/>
              </a:rPr>
              <a:t>시큐어</a:t>
            </a:r>
            <a:r>
              <a:rPr lang="ko-KR" altLang="en-US" sz="3200" b="1" spc="-150" dirty="0">
                <a:solidFill>
                  <a:srgbClr val="013E7D"/>
                </a:solidFill>
                <a:latin typeface="+mn-ea"/>
                <a:ea typeface="+mn-ea"/>
              </a:rPr>
              <a:t> 씽씽</a:t>
            </a:r>
            <a:r>
              <a:rPr lang="en-US" altLang="ko-KR" sz="3200" b="1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 </a:t>
            </a:r>
            <a:r>
              <a:rPr lang="ko-KR" altLang="en-US" sz="3200" b="1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주요기능</a:t>
            </a:r>
            <a:r>
              <a:rPr lang="en-US" altLang="ko-KR" sz="3200" b="1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 </a:t>
            </a:r>
            <a:endParaRPr lang="ko-KR" altLang="en-US" sz="3200" b="1" spc="-150" dirty="0">
              <a:solidFill>
                <a:schemeClr val="tx1">
                  <a:lumMod val="95000"/>
                  <a:lumOff val="5000"/>
                </a:schemeClr>
              </a:solidFill>
              <a:latin typeface="+mn-ea"/>
              <a:ea typeface="+mn-ea"/>
            </a:endParaRPr>
          </a:p>
        </p:txBody>
      </p:sp>
      <p:grpSp>
        <p:nvGrpSpPr>
          <p:cNvPr id="29" name="그룹 28"/>
          <p:cNvGrpSpPr/>
          <p:nvPr/>
        </p:nvGrpSpPr>
        <p:grpSpPr>
          <a:xfrm>
            <a:off x="395288" y="763620"/>
            <a:ext cx="5904905" cy="611488"/>
            <a:chOff x="395287" y="953930"/>
            <a:chExt cx="5904905" cy="611488"/>
          </a:xfrm>
        </p:grpSpPr>
        <p:pic>
          <p:nvPicPr>
            <p:cNvPr id="26" name="Picture 2" descr="D:\me\디자인서식연습\영동구청\ob-19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95287" y="953930"/>
              <a:ext cx="5904905" cy="611488"/>
            </a:xfrm>
            <a:prstGeom prst="rect">
              <a:avLst/>
            </a:prstGeom>
            <a:noFill/>
          </p:spPr>
        </p:pic>
        <p:sp>
          <p:nvSpPr>
            <p:cNvPr id="27" name="직사각형 26"/>
            <p:cNvSpPr/>
            <p:nvPr/>
          </p:nvSpPr>
          <p:spPr>
            <a:xfrm>
              <a:off x="652541" y="1038993"/>
              <a:ext cx="2326278" cy="40216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noAutofit/>
              <a:scene3d>
                <a:camera prst="orthographicFront"/>
                <a:lightRig rig="threePt" dir="t"/>
              </a:scene3d>
              <a:sp3d>
                <a:bevelT w="1270" h="1270"/>
                <a:contourClr>
                  <a:schemeClr val="tx2">
                    <a:lumMod val="50000"/>
                  </a:schemeClr>
                </a:contourClr>
              </a:sp3d>
            </a:bodyPr>
            <a:lstStyle/>
            <a:p>
              <a:pPr indent="-180975" fontAlgn="base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0000"/>
                </a:buClr>
                <a:buSzPct val="70000"/>
                <a:defRPr/>
              </a:pPr>
              <a:endParaRPr lang="ko-KR" altLang="en-US" sz="2000" b="1" dirty="0">
                <a:solidFill>
                  <a:schemeClr val="bg1"/>
                </a:solidFill>
                <a:latin typeface="+mn-ea"/>
                <a:ea typeface="+mn-ea"/>
              </a:endParaRP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422015" y="1044408"/>
              <a:ext cx="418687" cy="40216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noAutofit/>
              <a:scene3d>
                <a:camera prst="orthographicFront"/>
                <a:lightRig rig="threePt" dir="t"/>
              </a:scene3d>
              <a:sp3d>
                <a:bevelT w="1270" h="1270"/>
                <a:contourClr>
                  <a:schemeClr val="tx2">
                    <a:lumMod val="50000"/>
                  </a:schemeClr>
                </a:contourClr>
              </a:sp3d>
            </a:bodyPr>
            <a:lstStyle/>
            <a:p>
              <a:pPr indent="-180975" fontAlgn="base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0000"/>
                </a:buClr>
                <a:buSzPct val="70000"/>
                <a:defRPr/>
              </a:pPr>
              <a:r>
                <a:rPr lang="en-US" altLang="ko-KR" sz="2000" b="1" dirty="0">
                  <a:solidFill>
                    <a:srgbClr val="FFFF00"/>
                  </a:solidFill>
                  <a:latin typeface="+mn-ea"/>
                  <a:ea typeface="+mn-ea"/>
                </a:rPr>
                <a:t>5</a:t>
              </a:r>
              <a:r>
                <a:rPr lang="en-US" altLang="ko-KR" sz="2000" b="1">
                  <a:solidFill>
                    <a:srgbClr val="FFFF00"/>
                  </a:solidFill>
                  <a:latin typeface="+mn-ea"/>
                  <a:ea typeface="+mn-ea"/>
                </a:rPr>
                <a:t>.</a:t>
              </a:r>
              <a:r>
                <a:rPr lang="ko-KR" altLang="en-US" sz="2000" b="1" dirty="0">
                  <a:solidFill>
                    <a:srgbClr val="FFFF00"/>
                  </a:solidFill>
                  <a:latin typeface="+mn-ea"/>
                  <a:ea typeface="+mn-ea"/>
                </a:rPr>
                <a:t> 주요 기능 </a:t>
              </a: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AFF31AF3-F028-8E4B-966C-2505F4C48327}"/>
              </a:ext>
            </a:extLst>
          </p:cNvPr>
          <p:cNvGrpSpPr/>
          <p:nvPr/>
        </p:nvGrpSpPr>
        <p:grpSpPr>
          <a:xfrm>
            <a:off x="395288" y="1460171"/>
            <a:ext cx="3962082" cy="4885153"/>
            <a:chOff x="395288" y="1700213"/>
            <a:chExt cx="4068762" cy="4681537"/>
          </a:xfrm>
        </p:grpSpPr>
        <p:sp>
          <p:nvSpPr>
            <p:cNvPr id="10" name="모서리가 둥근 직사각형 17">
              <a:extLst>
                <a:ext uri="{FF2B5EF4-FFF2-40B4-BE49-F238E27FC236}">
                  <a16:creationId xmlns:a16="http://schemas.microsoft.com/office/drawing/2014/main" id="{0561ADC3-A52D-A848-94CB-F283077CD15A}"/>
                </a:ext>
              </a:extLst>
            </p:cNvPr>
            <p:cNvSpPr/>
            <p:nvPr/>
          </p:nvSpPr>
          <p:spPr>
            <a:xfrm>
              <a:off x="395288" y="1992702"/>
              <a:ext cx="4068762" cy="4389048"/>
            </a:xfrm>
            <a:prstGeom prst="roundRect">
              <a:avLst>
                <a:gd name="adj" fmla="val 2125"/>
              </a:avLst>
            </a:prstGeom>
            <a:pattFill prst="ltDnDiag">
              <a:fgClr>
                <a:srgbClr val="EEEEEE"/>
              </a:fgClr>
              <a:bgClr>
                <a:schemeClr val="bg1"/>
              </a:bgClr>
            </a:pattFill>
            <a:ln w="15875">
              <a:gradFill flip="none" rotWithShape="1">
                <a:gsLst>
                  <a:gs pos="50000">
                    <a:srgbClr val="1D4092"/>
                  </a:gs>
                  <a:gs pos="51000">
                    <a:schemeClr val="tx1">
                      <a:lumMod val="50000"/>
                      <a:lumOff val="50000"/>
                    </a:schemeClr>
                  </a:gs>
                </a:gsLst>
                <a:lin ang="16200000" scaled="1"/>
                <a:tileRect/>
              </a:gradFill>
              <a:prstDash val="solid"/>
            </a:ln>
            <a:effectLst>
              <a:outerShdw blurRad="25400" dist="25400" dir="5400000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none" rtlCol="0" anchor="ctr"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  <a:latin typeface="+mn-ea"/>
              </a:endParaRPr>
            </a:p>
          </p:txBody>
        </p:sp>
        <p:grpSp>
          <p:nvGrpSpPr>
            <p:cNvPr id="11" name="그룹 79">
              <a:extLst>
                <a:ext uri="{FF2B5EF4-FFF2-40B4-BE49-F238E27FC236}">
                  <a16:creationId xmlns:a16="http://schemas.microsoft.com/office/drawing/2014/main" id="{9DC1E8A8-DEDA-1249-9BC9-FB771DDA3F98}"/>
                </a:ext>
              </a:extLst>
            </p:cNvPr>
            <p:cNvGrpSpPr/>
            <p:nvPr/>
          </p:nvGrpSpPr>
          <p:grpSpPr>
            <a:xfrm>
              <a:off x="395288" y="1700213"/>
              <a:ext cx="4068761" cy="436190"/>
              <a:chOff x="510774" y="4792835"/>
              <a:chExt cx="1684124" cy="553866"/>
            </a:xfrm>
          </p:grpSpPr>
          <p:grpSp>
            <p:nvGrpSpPr>
              <p:cNvPr id="12" name="그룹 147">
                <a:extLst>
                  <a:ext uri="{FF2B5EF4-FFF2-40B4-BE49-F238E27FC236}">
                    <a16:creationId xmlns:a16="http://schemas.microsoft.com/office/drawing/2014/main" id="{152EC6EC-F00B-A642-8B7A-F736D4142E23}"/>
                  </a:ext>
                </a:extLst>
              </p:cNvPr>
              <p:cNvGrpSpPr/>
              <p:nvPr/>
            </p:nvGrpSpPr>
            <p:grpSpPr>
              <a:xfrm>
                <a:off x="510774" y="4792835"/>
                <a:ext cx="1684124" cy="553866"/>
                <a:chOff x="177282" y="382555"/>
                <a:chExt cx="3200398" cy="475862"/>
              </a:xfrm>
            </p:grpSpPr>
            <p:grpSp>
              <p:nvGrpSpPr>
                <p:cNvPr id="14" name="그룹 149">
                  <a:extLst>
                    <a:ext uri="{FF2B5EF4-FFF2-40B4-BE49-F238E27FC236}">
                      <a16:creationId xmlns:a16="http://schemas.microsoft.com/office/drawing/2014/main" id="{E1F9313D-8C5E-3740-81DC-32A15350BFB7}"/>
                    </a:ext>
                  </a:extLst>
                </p:cNvPr>
                <p:cNvGrpSpPr/>
                <p:nvPr/>
              </p:nvGrpSpPr>
              <p:grpSpPr>
                <a:xfrm>
                  <a:off x="179512" y="382555"/>
                  <a:ext cx="3198168" cy="475862"/>
                  <a:chOff x="179512" y="382555"/>
                  <a:chExt cx="3198168" cy="475862"/>
                </a:xfrm>
              </p:grpSpPr>
              <p:sp>
                <p:nvSpPr>
                  <p:cNvPr id="16" name="양쪽 모서리가 둥근 사각형 23">
                    <a:extLst>
                      <a:ext uri="{FF2B5EF4-FFF2-40B4-BE49-F238E27FC236}">
                        <a16:creationId xmlns:a16="http://schemas.microsoft.com/office/drawing/2014/main" id="{89BF84D4-0519-874E-891F-0938191D7B62}"/>
                      </a:ext>
                    </a:extLst>
                  </p:cNvPr>
                  <p:cNvSpPr/>
                  <p:nvPr/>
                </p:nvSpPr>
                <p:spPr>
                  <a:xfrm>
                    <a:off x="179512" y="404665"/>
                    <a:ext cx="3198168" cy="453752"/>
                  </a:xfrm>
                  <a:prstGeom prst="round2SameRect">
                    <a:avLst/>
                  </a:prstGeom>
                  <a:solidFill>
                    <a:srgbClr val="1D4092"/>
                  </a:solidFill>
                  <a:ln w="19050">
                    <a:solidFill>
                      <a:srgbClr val="1D4092"/>
                    </a:solidFill>
                  </a:ln>
                  <a:scene3d>
                    <a:camera prst="orthographicFront"/>
                    <a:lightRig rig="threePt" dir="t">
                      <a:rot lat="0" lon="0" rev="3000000"/>
                    </a:lightRig>
                  </a:scene3d>
                  <a:sp3d prstMaterial="plastic">
                    <a:bevelT w="25400" h="25400" prst="convex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rtlCol="0" anchor="ctr">
                    <a:noAutofit/>
                  </a:bodyPr>
                  <a:lstStyle/>
                  <a:p>
                    <a:pPr algn="ctr"/>
                    <a:endParaRPr lang="ko-KR" altLang="en-US">
                      <a:latin typeface="+mn-ea"/>
                    </a:endParaRPr>
                  </a:p>
                </p:txBody>
              </p:sp>
              <p:pic>
                <p:nvPicPr>
                  <p:cNvPr id="17" name="그림 29" descr="그림1.png">
                    <a:extLst>
                      <a:ext uri="{FF2B5EF4-FFF2-40B4-BE49-F238E27FC236}">
                        <a16:creationId xmlns:a16="http://schemas.microsoft.com/office/drawing/2014/main" id="{0FD3ABD5-C3DC-F44A-A347-C11FA2EAB84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print"/>
                  <a:stretch>
                    <a:fillRect/>
                  </a:stretch>
                </p:blipFill>
                <p:spPr>
                  <a:xfrm>
                    <a:off x="196928" y="382555"/>
                    <a:ext cx="2133969" cy="466531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15" name="자유형 22">
                  <a:extLst>
                    <a:ext uri="{FF2B5EF4-FFF2-40B4-BE49-F238E27FC236}">
                      <a16:creationId xmlns:a16="http://schemas.microsoft.com/office/drawing/2014/main" id="{07EE672C-5FB9-5C48-87B7-579513B6823B}"/>
                    </a:ext>
                  </a:extLst>
                </p:cNvPr>
                <p:cNvSpPr/>
                <p:nvPr/>
              </p:nvSpPr>
              <p:spPr>
                <a:xfrm>
                  <a:off x="177282" y="391886"/>
                  <a:ext cx="3153746" cy="457200"/>
                </a:xfrm>
                <a:custGeom>
                  <a:avLst/>
                  <a:gdLst>
                    <a:gd name="connsiteX0" fmla="*/ 3153747 w 3153747"/>
                    <a:gd name="connsiteY0" fmla="*/ 0 h 457200"/>
                    <a:gd name="connsiteX1" fmla="*/ 0 w 3153747"/>
                    <a:gd name="connsiteY1" fmla="*/ 457200 h 457200"/>
                    <a:gd name="connsiteX2" fmla="*/ 0 w 3153747"/>
                    <a:gd name="connsiteY2" fmla="*/ 46653 h 457200"/>
                    <a:gd name="connsiteX3" fmla="*/ 55984 w 3153747"/>
                    <a:gd name="connsiteY3" fmla="*/ 0 h 457200"/>
                    <a:gd name="connsiteX4" fmla="*/ 3153747 w 3153747"/>
                    <a:gd name="connsiteY4" fmla="*/ 0 h 457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53747" h="457200">
                      <a:moveTo>
                        <a:pt x="3153747" y="0"/>
                      </a:moveTo>
                      <a:lnTo>
                        <a:pt x="0" y="457200"/>
                      </a:lnTo>
                      <a:lnTo>
                        <a:pt x="0" y="46653"/>
                      </a:lnTo>
                      <a:lnTo>
                        <a:pt x="55984" y="0"/>
                      </a:lnTo>
                      <a:lnTo>
                        <a:pt x="3153747" y="0"/>
                      </a:lnTo>
                      <a:close/>
                    </a:path>
                  </a:pathLst>
                </a:custGeom>
                <a:solidFill>
                  <a:schemeClr val="bg1">
                    <a:alpha val="11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>
                  <a:noAutofit/>
                </a:bodyPr>
                <a:lstStyle/>
                <a:p>
                  <a:pPr algn="ctr"/>
                  <a:endParaRPr lang="ko-KR" altLang="en-US" sz="2000" dirty="0">
                    <a:latin typeface="+mn-ea"/>
                  </a:endParaRPr>
                </a:p>
              </p:txBody>
            </p:sp>
          </p:grp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1908FD87-ECD5-FA4A-A633-F308D134A4F5}"/>
                  </a:ext>
                </a:extLst>
              </p:cNvPr>
              <p:cNvSpPr/>
              <p:nvPr/>
            </p:nvSpPr>
            <p:spPr>
              <a:xfrm>
                <a:off x="633379" y="4899820"/>
                <a:ext cx="1440088" cy="340818"/>
              </a:xfrm>
              <a:prstGeom prst="rect">
                <a:avLst/>
              </a:prstGeom>
            </p:spPr>
            <p:txBody>
              <a:bodyPr wrap="none" lIns="0" tIns="0" rIns="0" bIns="0" anchor="ctr">
                <a:noAutofit/>
                <a:scene3d>
                  <a:camera prst="orthographicFront"/>
                  <a:lightRig rig="threePt" dir="t"/>
                </a:scene3d>
                <a:sp3d contourW="31750">
                  <a:bevelT w="1270" h="31750"/>
                  <a:contourClr>
                    <a:srgbClr val="063280"/>
                  </a:contourClr>
                </a:sp3d>
              </a:bodyPr>
              <a:lstStyle/>
              <a:p>
                <a:pPr indent="-180975" algn="ctr" fontAlgn="base">
                  <a:lnSpc>
                    <a:spcPct val="109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CC0000"/>
                  </a:buClr>
                  <a:buSzPct val="70000"/>
                  <a:defRPr/>
                </a:pPr>
                <a:r>
                  <a:rPr lang="ko-KR" altLang="en-US" b="1" spc="-100" dirty="0">
                    <a:solidFill>
                      <a:schemeClr val="bg1"/>
                    </a:solidFill>
                    <a:latin typeface="+mn-ea"/>
                    <a:ea typeface="+mn-ea"/>
                  </a:rPr>
                  <a:t>회원 등록 </a:t>
                </a:r>
                <a:r>
                  <a:rPr lang="en-US" altLang="ko-KR" b="1" spc="-100" dirty="0">
                    <a:solidFill>
                      <a:schemeClr val="bg1"/>
                    </a:solidFill>
                    <a:latin typeface="+mn-ea"/>
                    <a:ea typeface="+mn-ea"/>
                  </a:rPr>
                  <a:t>&amp;</a:t>
                </a:r>
                <a:r>
                  <a:rPr lang="ko-KR" altLang="en-US" b="1" spc="-100" dirty="0">
                    <a:solidFill>
                      <a:schemeClr val="bg1"/>
                    </a:solidFill>
                    <a:latin typeface="+mn-ea"/>
                    <a:ea typeface="+mn-ea"/>
                  </a:rPr>
                  <a:t> 로그인</a:t>
                </a:r>
                <a:endParaRPr lang="en-US" altLang="ko-KR" b="1" spc="-100" dirty="0">
                  <a:solidFill>
                    <a:schemeClr val="bg1"/>
                  </a:solidFill>
                  <a:latin typeface="+mn-ea"/>
                  <a:ea typeface="+mn-ea"/>
                </a:endParaRPr>
              </a:p>
            </p:txBody>
          </p:sp>
        </p:grp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8270BCE6-89CB-ED44-917B-922ED10723D9}"/>
              </a:ext>
            </a:extLst>
          </p:cNvPr>
          <p:cNvGrpSpPr/>
          <p:nvPr/>
        </p:nvGrpSpPr>
        <p:grpSpPr>
          <a:xfrm>
            <a:off x="4786629" y="1460171"/>
            <a:ext cx="3962083" cy="4885153"/>
            <a:chOff x="4679950" y="1700213"/>
            <a:chExt cx="4068763" cy="4681537"/>
          </a:xfrm>
        </p:grpSpPr>
        <p:sp>
          <p:nvSpPr>
            <p:cNvPr id="19" name="모서리가 둥근 직사각형 9">
              <a:extLst>
                <a:ext uri="{FF2B5EF4-FFF2-40B4-BE49-F238E27FC236}">
                  <a16:creationId xmlns:a16="http://schemas.microsoft.com/office/drawing/2014/main" id="{05AD4174-D000-844B-B047-3CE7D81A2ECF}"/>
                </a:ext>
              </a:extLst>
            </p:cNvPr>
            <p:cNvSpPr/>
            <p:nvPr/>
          </p:nvSpPr>
          <p:spPr>
            <a:xfrm>
              <a:off x="4679950" y="1992702"/>
              <a:ext cx="4068763" cy="4389048"/>
            </a:xfrm>
            <a:prstGeom prst="roundRect">
              <a:avLst>
                <a:gd name="adj" fmla="val 2125"/>
              </a:avLst>
            </a:prstGeom>
            <a:pattFill prst="ltDnDiag">
              <a:fgClr>
                <a:srgbClr val="EEEEEE"/>
              </a:fgClr>
              <a:bgClr>
                <a:schemeClr val="bg1"/>
              </a:bgClr>
            </a:pattFill>
            <a:ln w="15875">
              <a:gradFill flip="none" rotWithShape="1">
                <a:gsLst>
                  <a:gs pos="50000">
                    <a:srgbClr val="0CACE0"/>
                  </a:gs>
                  <a:gs pos="51000">
                    <a:schemeClr val="tx1">
                      <a:lumMod val="50000"/>
                      <a:lumOff val="50000"/>
                    </a:schemeClr>
                  </a:gs>
                </a:gsLst>
                <a:lin ang="16200000" scaled="1"/>
                <a:tileRect/>
              </a:gradFill>
              <a:prstDash val="solid"/>
            </a:ln>
            <a:effectLst>
              <a:outerShdw blurRad="25400" dist="25400" dir="5400000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none" rtlCol="0" anchor="ctr"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  <a:latin typeface="+mn-ea"/>
              </a:endParaRPr>
            </a:p>
          </p:txBody>
        </p:sp>
        <p:grpSp>
          <p:nvGrpSpPr>
            <p:cNvPr id="20" name="그룹 79">
              <a:extLst>
                <a:ext uri="{FF2B5EF4-FFF2-40B4-BE49-F238E27FC236}">
                  <a16:creationId xmlns:a16="http://schemas.microsoft.com/office/drawing/2014/main" id="{26F49C30-0E97-B04E-BF2A-317919D3417C}"/>
                </a:ext>
              </a:extLst>
            </p:cNvPr>
            <p:cNvGrpSpPr/>
            <p:nvPr/>
          </p:nvGrpSpPr>
          <p:grpSpPr>
            <a:xfrm>
              <a:off x="4679950" y="1700213"/>
              <a:ext cx="4068763" cy="436189"/>
              <a:chOff x="510774" y="4792835"/>
              <a:chExt cx="1684124" cy="553865"/>
            </a:xfrm>
          </p:grpSpPr>
          <p:grpSp>
            <p:nvGrpSpPr>
              <p:cNvPr id="21" name="그룹 147">
                <a:extLst>
                  <a:ext uri="{FF2B5EF4-FFF2-40B4-BE49-F238E27FC236}">
                    <a16:creationId xmlns:a16="http://schemas.microsoft.com/office/drawing/2014/main" id="{3FD7BA19-743C-6841-BD12-30498B7ED9F6}"/>
                  </a:ext>
                </a:extLst>
              </p:cNvPr>
              <p:cNvGrpSpPr/>
              <p:nvPr/>
            </p:nvGrpSpPr>
            <p:grpSpPr>
              <a:xfrm>
                <a:off x="510774" y="4792835"/>
                <a:ext cx="1684124" cy="553865"/>
                <a:chOff x="177282" y="382555"/>
                <a:chExt cx="3200399" cy="475861"/>
              </a:xfrm>
            </p:grpSpPr>
            <p:grpSp>
              <p:nvGrpSpPr>
                <p:cNvPr id="23" name="그룹 149">
                  <a:extLst>
                    <a:ext uri="{FF2B5EF4-FFF2-40B4-BE49-F238E27FC236}">
                      <a16:creationId xmlns:a16="http://schemas.microsoft.com/office/drawing/2014/main" id="{F960E8D5-2E5A-2944-89E4-874C5A95791E}"/>
                    </a:ext>
                  </a:extLst>
                </p:cNvPr>
                <p:cNvGrpSpPr/>
                <p:nvPr/>
              </p:nvGrpSpPr>
              <p:grpSpPr>
                <a:xfrm>
                  <a:off x="179512" y="382555"/>
                  <a:ext cx="3198169" cy="475861"/>
                  <a:chOff x="179512" y="382555"/>
                  <a:chExt cx="3198169" cy="475861"/>
                </a:xfrm>
              </p:grpSpPr>
              <p:sp>
                <p:nvSpPr>
                  <p:cNvPr id="25" name="양쪽 모서리가 둥근 사각형 15">
                    <a:extLst>
                      <a:ext uri="{FF2B5EF4-FFF2-40B4-BE49-F238E27FC236}">
                        <a16:creationId xmlns:a16="http://schemas.microsoft.com/office/drawing/2014/main" id="{A2FBC374-BB12-854A-84F5-FAA21167B97F}"/>
                      </a:ext>
                    </a:extLst>
                  </p:cNvPr>
                  <p:cNvSpPr/>
                  <p:nvPr/>
                </p:nvSpPr>
                <p:spPr>
                  <a:xfrm>
                    <a:off x="179512" y="404664"/>
                    <a:ext cx="3198169" cy="453752"/>
                  </a:xfrm>
                  <a:prstGeom prst="round2SameRect">
                    <a:avLst/>
                  </a:prstGeom>
                  <a:solidFill>
                    <a:srgbClr val="0CACE0"/>
                  </a:solidFill>
                  <a:ln w="19050">
                    <a:solidFill>
                      <a:srgbClr val="0CACE0"/>
                    </a:solidFill>
                  </a:ln>
                  <a:scene3d>
                    <a:camera prst="orthographicFront"/>
                    <a:lightRig rig="threePt" dir="t">
                      <a:rot lat="0" lon="0" rev="3000000"/>
                    </a:lightRig>
                  </a:scene3d>
                  <a:sp3d prstMaterial="plastic">
                    <a:bevelT w="25400" h="25400" prst="convex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rtlCol="0" anchor="ctr">
                    <a:noAutofit/>
                  </a:bodyPr>
                  <a:lstStyle/>
                  <a:p>
                    <a:pPr algn="ctr"/>
                    <a:endParaRPr lang="ko-KR" altLang="en-US">
                      <a:latin typeface="+mn-ea"/>
                    </a:endParaRPr>
                  </a:p>
                </p:txBody>
              </p:sp>
              <p:pic>
                <p:nvPicPr>
                  <p:cNvPr id="31" name="그림 29" descr="그림1.png">
                    <a:extLst>
                      <a:ext uri="{FF2B5EF4-FFF2-40B4-BE49-F238E27FC236}">
                        <a16:creationId xmlns:a16="http://schemas.microsoft.com/office/drawing/2014/main" id="{4519E043-C976-7343-B2D0-8F020636F5E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print"/>
                  <a:stretch>
                    <a:fillRect/>
                  </a:stretch>
                </p:blipFill>
                <p:spPr>
                  <a:xfrm>
                    <a:off x="196928" y="382555"/>
                    <a:ext cx="2133969" cy="466531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24" name="자유형 14">
                  <a:extLst>
                    <a:ext uri="{FF2B5EF4-FFF2-40B4-BE49-F238E27FC236}">
                      <a16:creationId xmlns:a16="http://schemas.microsoft.com/office/drawing/2014/main" id="{2487E770-EC0C-9E49-B6C0-379FC5FC5E4F}"/>
                    </a:ext>
                  </a:extLst>
                </p:cNvPr>
                <p:cNvSpPr/>
                <p:nvPr/>
              </p:nvSpPr>
              <p:spPr>
                <a:xfrm>
                  <a:off x="177282" y="391886"/>
                  <a:ext cx="3153746" cy="457200"/>
                </a:xfrm>
                <a:custGeom>
                  <a:avLst/>
                  <a:gdLst>
                    <a:gd name="connsiteX0" fmla="*/ 3153747 w 3153747"/>
                    <a:gd name="connsiteY0" fmla="*/ 0 h 457200"/>
                    <a:gd name="connsiteX1" fmla="*/ 0 w 3153747"/>
                    <a:gd name="connsiteY1" fmla="*/ 457200 h 457200"/>
                    <a:gd name="connsiteX2" fmla="*/ 0 w 3153747"/>
                    <a:gd name="connsiteY2" fmla="*/ 46653 h 457200"/>
                    <a:gd name="connsiteX3" fmla="*/ 55984 w 3153747"/>
                    <a:gd name="connsiteY3" fmla="*/ 0 h 457200"/>
                    <a:gd name="connsiteX4" fmla="*/ 3153747 w 3153747"/>
                    <a:gd name="connsiteY4" fmla="*/ 0 h 457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53747" h="457200">
                      <a:moveTo>
                        <a:pt x="3153747" y="0"/>
                      </a:moveTo>
                      <a:lnTo>
                        <a:pt x="0" y="457200"/>
                      </a:lnTo>
                      <a:lnTo>
                        <a:pt x="0" y="46653"/>
                      </a:lnTo>
                      <a:lnTo>
                        <a:pt x="55984" y="0"/>
                      </a:lnTo>
                      <a:lnTo>
                        <a:pt x="3153747" y="0"/>
                      </a:lnTo>
                      <a:close/>
                    </a:path>
                  </a:pathLst>
                </a:custGeom>
                <a:solidFill>
                  <a:schemeClr val="bg1">
                    <a:alpha val="11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>
                  <a:noAutofit/>
                </a:bodyPr>
                <a:lstStyle/>
                <a:p>
                  <a:pPr algn="ctr"/>
                  <a:endParaRPr lang="ko-KR" altLang="en-US" sz="2000" dirty="0">
                    <a:latin typeface="+mn-ea"/>
                  </a:endParaRPr>
                </a:p>
              </p:txBody>
            </p:sp>
          </p:grp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CF1E0DF8-E05A-A34F-8559-2D1C90ACFE5C}"/>
                  </a:ext>
                </a:extLst>
              </p:cNvPr>
              <p:cNvSpPr/>
              <p:nvPr/>
            </p:nvSpPr>
            <p:spPr>
              <a:xfrm>
                <a:off x="633379" y="4899820"/>
                <a:ext cx="1440088" cy="340818"/>
              </a:xfrm>
              <a:prstGeom prst="rect">
                <a:avLst/>
              </a:prstGeom>
            </p:spPr>
            <p:txBody>
              <a:bodyPr wrap="none" lIns="0" tIns="0" rIns="0" bIns="0" anchor="ctr">
                <a:noAutofit/>
                <a:scene3d>
                  <a:camera prst="orthographicFront"/>
                  <a:lightRig rig="threePt" dir="t"/>
                </a:scene3d>
                <a:sp3d contourW="31750">
                  <a:bevelT w="1270" h="31750"/>
                  <a:contourClr>
                    <a:srgbClr val="0984AB"/>
                  </a:contourClr>
                </a:sp3d>
              </a:bodyPr>
              <a:lstStyle/>
              <a:p>
                <a:pPr indent="-180975" algn="ctr" fontAlgn="base">
                  <a:lnSpc>
                    <a:spcPct val="109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CC0000"/>
                  </a:buClr>
                  <a:buSzPct val="70000"/>
                  <a:defRPr/>
                </a:pPr>
                <a:r>
                  <a:rPr lang="ko-KR" altLang="en-US" b="1" spc="-100" dirty="0">
                    <a:solidFill>
                      <a:schemeClr val="bg1"/>
                    </a:solidFill>
                    <a:latin typeface="+mn-ea"/>
                    <a:ea typeface="+mn-ea"/>
                  </a:rPr>
                  <a:t>포인트 적립 </a:t>
                </a:r>
                <a:r>
                  <a:rPr lang="en-US" altLang="ko-KR" b="1" spc="-100" dirty="0">
                    <a:solidFill>
                      <a:schemeClr val="bg1"/>
                    </a:solidFill>
                    <a:latin typeface="+mn-ea"/>
                    <a:ea typeface="+mn-ea"/>
                  </a:rPr>
                  <a:t>&amp;</a:t>
                </a:r>
                <a:r>
                  <a:rPr lang="ko-KR" altLang="en-US" b="1" spc="-100" dirty="0">
                    <a:solidFill>
                      <a:schemeClr val="bg1"/>
                    </a:solidFill>
                    <a:latin typeface="+mn-ea"/>
                    <a:ea typeface="+mn-ea"/>
                  </a:rPr>
                  <a:t> 사용</a:t>
                </a:r>
              </a:p>
            </p:txBody>
          </p:sp>
        </p:grpSp>
      </p:grpSp>
      <p:sp>
        <p:nvSpPr>
          <p:cNvPr id="30" name="제목 1">
            <a:extLst>
              <a:ext uri="{FF2B5EF4-FFF2-40B4-BE49-F238E27FC236}">
                <a16:creationId xmlns:a16="http://schemas.microsoft.com/office/drawing/2014/main" id="{BA00694C-CB31-2D49-8352-A361E8452A05}"/>
              </a:ext>
            </a:extLst>
          </p:cNvPr>
          <p:cNvSpPr txBox="1">
            <a:spLocks/>
          </p:cNvSpPr>
          <p:nvPr/>
        </p:nvSpPr>
        <p:spPr>
          <a:xfrm>
            <a:off x="395241" y="4059025"/>
            <a:ext cx="3959320" cy="2503590"/>
          </a:xfrm>
          <a:prstGeom prst="rect">
            <a:avLst/>
          </a:prstGeom>
          <a:noFill/>
        </p:spPr>
        <p:txBody>
          <a:bodyPr wrap="square" lIns="108000" rIns="72000">
            <a:noAutofit/>
            <a:scene3d>
              <a:camera prst="orthographicFront"/>
              <a:lightRig rig="threePt" dir="t"/>
            </a:scene3d>
            <a:sp3d contourW="25400">
              <a:bevelT w="1270" h="25400"/>
              <a:contourClr>
                <a:schemeClr val="bg1"/>
              </a:contourClr>
            </a:sp3d>
          </a:bodyPr>
          <a:lstStyle/>
          <a:p>
            <a:pPr marL="144000" indent="-144000" latinLnBrk="0">
              <a:lnSpc>
                <a:spcPct val="125000"/>
              </a:lnSpc>
              <a:spcBef>
                <a:spcPts val="300"/>
              </a:spcBef>
              <a:buClr>
                <a:srgbClr val="1D4092"/>
              </a:buClr>
              <a:buFont typeface="Wingdings" pitchFamily="2" charset="2"/>
              <a:buChar char="§"/>
              <a:tabLst>
                <a:tab pos="3314700" algn="l"/>
              </a:tabLst>
              <a:defRPr/>
            </a:pPr>
            <a:r>
              <a:rPr lang="ko-KR" altLang="en-US" sz="1400" b="1" spc="-5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Arial" pitchFamily="34" charset="0"/>
              </a:rPr>
              <a:t>가입 시 사용자의 정보 입력</a:t>
            </a:r>
            <a:endParaRPr lang="en-US" altLang="ko-KR" sz="1400" b="1" spc="-5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cs typeface="Arial" pitchFamily="34" charset="0"/>
            </a:endParaRPr>
          </a:p>
          <a:p>
            <a:pPr marL="601200" lvl="1" indent="-144000" latinLnBrk="0">
              <a:lnSpc>
                <a:spcPct val="125000"/>
              </a:lnSpc>
              <a:spcBef>
                <a:spcPts val="300"/>
              </a:spcBef>
              <a:buClr>
                <a:srgbClr val="1D4092"/>
              </a:buClr>
              <a:buFont typeface="Wingdings" pitchFamily="2" charset="2"/>
              <a:buChar char="§"/>
              <a:tabLst>
                <a:tab pos="3314700" algn="l"/>
              </a:tabLst>
              <a:defRPr/>
            </a:pPr>
            <a:r>
              <a:rPr lang="ko-KR" altLang="en-US" sz="1400" spc="-5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Arial" pitchFamily="34" charset="0"/>
              </a:rPr>
              <a:t>사용자의  아이디</a:t>
            </a:r>
            <a:r>
              <a:rPr lang="en-US" altLang="ko-KR" sz="1400" spc="-5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Arial" pitchFamily="34" charset="0"/>
              </a:rPr>
              <a:t>,</a:t>
            </a:r>
            <a:r>
              <a:rPr lang="ko-KR" altLang="en-US" sz="1400" spc="-5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Arial" pitchFamily="34" charset="0"/>
              </a:rPr>
              <a:t> 비밀번호</a:t>
            </a:r>
            <a:r>
              <a:rPr lang="en-US" altLang="ko-KR" sz="1400" spc="-5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Arial" pitchFamily="34" charset="0"/>
              </a:rPr>
              <a:t>,</a:t>
            </a:r>
            <a:r>
              <a:rPr lang="ko-KR" altLang="en-US" sz="1400" spc="-5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Arial" pitchFamily="34" charset="0"/>
              </a:rPr>
              <a:t> 몸무게 입력</a:t>
            </a:r>
            <a:endParaRPr lang="en-US" altLang="ko-KR" sz="1400" spc="-5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cs typeface="Arial" pitchFamily="34" charset="0"/>
            </a:endParaRPr>
          </a:p>
          <a:p>
            <a:pPr marL="144000" indent="-144000" latinLnBrk="0">
              <a:lnSpc>
                <a:spcPct val="125000"/>
              </a:lnSpc>
              <a:spcBef>
                <a:spcPts val="300"/>
              </a:spcBef>
              <a:buClr>
                <a:srgbClr val="1D4092"/>
              </a:buClr>
              <a:buFont typeface="Wingdings" pitchFamily="2" charset="2"/>
              <a:buChar char="§"/>
              <a:tabLst>
                <a:tab pos="3314700" algn="l"/>
              </a:tabLst>
              <a:defRPr/>
            </a:pPr>
            <a:r>
              <a:rPr lang="ko-KR" altLang="en-US" sz="1400" b="1" spc="-5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Arial" pitchFamily="34" charset="0"/>
              </a:rPr>
              <a:t>로그인 후 내 정보 확인</a:t>
            </a:r>
            <a:endParaRPr lang="en-US" altLang="ko-KR" sz="1400" b="1" spc="-5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cs typeface="Arial" pitchFamily="34" charset="0"/>
            </a:endParaRPr>
          </a:p>
          <a:p>
            <a:pPr marL="144000" indent="-144000" latinLnBrk="0">
              <a:lnSpc>
                <a:spcPct val="125000"/>
              </a:lnSpc>
              <a:spcBef>
                <a:spcPts val="300"/>
              </a:spcBef>
              <a:buClr>
                <a:srgbClr val="1D4092"/>
              </a:buClr>
              <a:buFont typeface="Wingdings" pitchFamily="2" charset="2"/>
              <a:buChar char="§"/>
              <a:tabLst>
                <a:tab pos="3314700" algn="l"/>
              </a:tabLst>
              <a:defRPr/>
            </a:pPr>
            <a:r>
              <a:rPr lang="ko-KR" altLang="en-US" sz="1400" b="1" spc="-5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Arial" pitchFamily="34" charset="0"/>
              </a:rPr>
              <a:t>내 포인트 </a:t>
            </a:r>
            <a:r>
              <a:rPr lang="ko-KR" altLang="en-US" sz="1400" b="1" spc="-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Arial" pitchFamily="34" charset="0"/>
              </a:rPr>
              <a:t>히스토리</a:t>
            </a:r>
            <a:r>
              <a:rPr lang="ko-KR" altLang="en-US" sz="1400" b="1" spc="-5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Arial" pitchFamily="34" charset="0"/>
              </a:rPr>
              <a:t> 확인 기능</a:t>
            </a:r>
            <a:endParaRPr lang="en-US" altLang="ko-KR" sz="1400" b="1" spc="-5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cs typeface="Arial" pitchFamily="34" charset="0"/>
            </a:endParaRPr>
          </a:p>
          <a:p>
            <a:pPr marL="144000" indent="-144000" latinLnBrk="0">
              <a:lnSpc>
                <a:spcPct val="125000"/>
              </a:lnSpc>
              <a:spcBef>
                <a:spcPts val="300"/>
              </a:spcBef>
              <a:buClr>
                <a:srgbClr val="1D4092"/>
              </a:buClr>
              <a:buFont typeface="Wingdings" pitchFamily="2" charset="2"/>
              <a:buChar char="§"/>
              <a:tabLst>
                <a:tab pos="3314700" algn="l"/>
              </a:tabLst>
              <a:defRPr/>
            </a:pPr>
            <a:r>
              <a:rPr lang="ko-KR" altLang="en-US" sz="1400" b="1" spc="-5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Arial" pitchFamily="34" charset="0"/>
              </a:rPr>
              <a:t>로그아웃 </a:t>
            </a:r>
            <a:endParaRPr lang="en-US" altLang="ko-KR" sz="1400" b="1" spc="-5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cs typeface="Arial" pitchFamily="34" charset="0"/>
            </a:endParaRPr>
          </a:p>
          <a:p>
            <a:pPr marL="144000" indent="-144000" latinLnBrk="0">
              <a:lnSpc>
                <a:spcPct val="125000"/>
              </a:lnSpc>
              <a:spcBef>
                <a:spcPts val="300"/>
              </a:spcBef>
              <a:buClr>
                <a:srgbClr val="1D4092"/>
              </a:buClr>
              <a:buFont typeface="Wingdings" pitchFamily="2" charset="2"/>
              <a:buChar char="§"/>
              <a:tabLst>
                <a:tab pos="3314700" algn="l"/>
              </a:tabLst>
              <a:defRPr/>
            </a:pPr>
            <a:r>
              <a:rPr lang="ko-KR" altLang="en-US" sz="1400" b="1" spc="-5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Arial" pitchFamily="34" charset="0"/>
              </a:rPr>
              <a:t>계정 탈퇴</a:t>
            </a:r>
          </a:p>
        </p:txBody>
      </p:sp>
      <p:sp>
        <p:nvSpPr>
          <p:cNvPr id="36" name="제목 1">
            <a:extLst>
              <a:ext uri="{FF2B5EF4-FFF2-40B4-BE49-F238E27FC236}">
                <a16:creationId xmlns:a16="http://schemas.microsoft.com/office/drawing/2014/main" id="{8266E27B-81BE-9548-8CA3-A15707093314}"/>
              </a:ext>
            </a:extLst>
          </p:cNvPr>
          <p:cNvSpPr txBox="1">
            <a:spLocks/>
          </p:cNvSpPr>
          <p:nvPr/>
        </p:nvSpPr>
        <p:spPr>
          <a:xfrm>
            <a:off x="4810951" y="4061143"/>
            <a:ext cx="3959322" cy="2503590"/>
          </a:xfrm>
          <a:prstGeom prst="rect">
            <a:avLst/>
          </a:prstGeom>
          <a:noFill/>
        </p:spPr>
        <p:txBody>
          <a:bodyPr wrap="square" lIns="108000" rIns="72000">
            <a:noAutofit/>
            <a:scene3d>
              <a:camera prst="orthographicFront"/>
              <a:lightRig rig="threePt" dir="t"/>
            </a:scene3d>
            <a:sp3d contourW="25400">
              <a:bevelT w="1270" h="25400"/>
              <a:contourClr>
                <a:schemeClr val="bg1"/>
              </a:contourClr>
            </a:sp3d>
          </a:bodyPr>
          <a:lstStyle/>
          <a:p>
            <a:pPr marL="144000" indent="-144000" latinLnBrk="0">
              <a:lnSpc>
                <a:spcPct val="125000"/>
              </a:lnSpc>
              <a:spcBef>
                <a:spcPts val="300"/>
              </a:spcBef>
              <a:buClr>
                <a:srgbClr val="1D4092"/>
              </a:buClr>
              <a:buFont typeface="Wingdings" pitchFamily="2" charset="2"/>
              <a:buChar char="§"/>
              <a:tabLst>
                <a:tab pos="3314700" algn="l"/>
              </a:tabLst>
              <a:defRPr/>
            </a:pPr>
            <a:r>
              <a:rPr lang="ko-KR" altLang="en-US" sz="1400" b="1" spc="-5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Arial" pitchFamily="34" charset="0"/>
              </a:rPr>
              <a:t>포인트 적립 기준</a:t>
            </a:r>
            <a:endParaRPr lang="en-US" altLang="ko-KR" sz="1400" b="1" spc="-5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cs typeface="Arial" pitchFamily="34" charset="0"/>
            </a:endParaRPr>
          </a:p>
          <a:p>
            <a:pPr marL="601200" lvl="1" indent="-144000" latinLnBrk="0">
              <a:lnSpc>
                <a:spcPct val="125000"/>
              </a:lnSpc>
              <a:spcBef>
                <a:spcPts val="300"/>
              </a:spcBef>
              <a:buClr>
                <a:srgbClr val="1D4092"/>
              </a:buClr>
              <a:buFont typeface="Wingdings" pitchFamily="2" charset="2"/>
              <a:buChar char="§"/>
              <a:tabLst>
                <a:tab pos="3314700" algn="l"/>
              </a:tabLst>
              <a:defRPr/>
            </a:pPr>
            <a:r>
              <a:rPr lang="en-US" altLang="ko-KR" sz="1400" spc="-5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Arial" pitchFamily="34" charset="0"/>
              </a:rPr>
              <a:t>1</a:t>
            </a:r>
            <a:r>
              <a:rPr lang="ko-KR" altLang="en-US" sz="1200" spc="-5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Arial" pitchFamily="34" charset="0"/>
              </a:rPr>
              <a:t>회 주행 시 </a:t>
            </a:r>
            <a:r>
              <a:rPr lang="en-US" altLang="ko-KR" sz="1200" spc="-5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Arial" pitchFamily="34" charset="0"/>
              </a:rPr>
              <a:t>100</a:t>
            </a:r>
            <a:r>
              <a:rPr lang="ko-KR" altLang="en-US" sz="1200" spc="-5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Arial" pitchFamily="34" charset="0"/>
              </a:rPr>
              <a:t>포인트 적립</a:t>
            </a:r>
            <a:endParaRPr lang="en-US" altLang="ko-KR" sz="1200" spc="-5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cs typeface="Arial" pitchFamily="34" charset="0"/>
            </a:endParaRPr>
          </a:p>
          <a:p>
            <a:pPr marL="601200" lvl="1" indent="-144000" latinLnBrk="0">
              <a:lnSpc>
                <a:spcPct val="125000"/>
              </a:lnSpc>
              <a:spcBef>
                <a:spcPts val="300"/>
              </a:spcBef>
              <a:buClr>
                <a:srgbClr val="1D4092"/>
              </a:buClr>
              <a:buFont typeface="Wingdings" pitchFamily="2" charset="2"/>
              <a:buChar char="§"/>
              <a:tabLst>
                <a:tab pos="3314700" algn="l"/>
              </a:tabLst>
              <a:defRPr/>
            </a:pPr>
            <a:r>
              <a:rPr lang="ko-KR" altLang="en-US" sz="1200" spc="-5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Arial" pitchFamily="34" charset="0"/>
              </a:rPr>
              <a:t>사용자 몸무게와 측정된 몸무게 차이가 </a:t>
            </a:r>
            <a:r>
              <a:rPr lang="en-US" altLang="ko-KR" sz="1200" spc="-5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Arial" pitchFamily="34" charset="0"/>
              </a:rPr>
              <a:t>20kg</a:t>
            </a:r>
            <a:r>
              <a:rPr lang="ko-KR" altLang="en-US" sz="1200" spc="-5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Arial" pitchFamily="34" charset="0"/>
              </a:rPr>
              <a:t> 이상일 경우 </a:t>
            </a:r>
            <a:r>
              <a:rPr lang="en-US" altLang="ko-KR" sz="1200" spc="-5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Arial" pitchFamily="34" charset="0"/>
              </a:rPr>
              <a:t>-50</a:t>
            </a:r>
            <a:r>
              <a:rPr lang="ko-KR" altLang="en-US" sz="1200" spc="-5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Arial" pitchFamily="34" charset="0"/>
              </a:rPr>
              <a:t> 포인트</a:t>
            </a:r>
            <a:endParaRPr lang="en-US" altLang="ko-KR" sz="1200" spc="-5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cs typeface="Arial" pitchFamily="34" charset="0"/>
            </a:endParaRPr>
          </a:p>
          <a:p>
            <a:pPr marL="601200" lvl="1" indent="-144000" latinLnBrk="0">
              <a:lnSpc>
                <a:spcPct val="125000"/>
              </a:lnSpc>
              <a:spcBef>
                <a:spcPts val="300"/>
              </a:spcBef>
              <a:buClr>
                <a:srgbClr val="1D4092"/>
              </a:buClr>
              <a:buFont typeface="Wingdings" pitchFamily="2" charset="2"/>
              <a:buChar char="§"/>
              <a:tabLst>
                <a:tab pos="3314700" algn="l"/>
              </a:tabLst>
              <a:defRPr/>
            </a:pPr>
            <a:r>
              <a:rPr lang="ko-KR" altLang="en-US" sz="1200" spc="-5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Arial" pitchFamily="34" charset="0"/>
              </a:rPr>
              <a:t>사용자의 제한속도 초과시 </a:t>
            </a:r>
            <a:r>
              <a:rPr lang="en-US" altLang="ko-KR" sz="1200" spc="-5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Arial" pitchFamily="34" charset="0"/>
              </a:rPr>
              <a:t>-50</a:t>
            </a:r>
            <a:r>
              <a:rPr lang="ko-KR" altLang="en-US" sz="1200" spc="-5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Arial" pitchFamily="34" charset="0"/>
              </a:rPr>
              <a:t> 포인트</a:t>
            </a:r>
            <a:endParaRPr lang="ko-KR" altLang="en-US" sz="1200" b="1" spc="-5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cs typeface="Arial" pitchFamily="34" charset="0"/>
            </a:endParaRPr>
          </a:p>
          <a:p>
            <a:pPr marL="144000" indent="-144000" latinLnBrk="0">
              <a:lnSpc>
                <a:spcPct val="125000"/>
              </a:lnSpc>
              <a:spcBef>
                <a:spcPts val="300"/>
              </a:spcBef>
              <a:buClr>
                <a:srgbClr val="1D4092"/>
              </a:buClr>
              <a:buFont typeface="Wingdings" pitchFamily="2" charset="2"/>
              <a:buChar char="§"/>
              <a:tabLst>
                <a:tab pos="3314700" algn="l"/>
              </a:tabLst>
              <a:defRPr/>
            </a:pPr>
            <a:r>
              <a:rPr lang="ko-KR" altLang="en-US" sz="1400" b="1" spc="-5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Arial" pitchFamily="34" charset="0"/>
              </a:rPr>
              <a:t>포인트 사용</a:t>
            </a:r>
            <a:endParaRPr lang="en-US" altLang="ko-KR" sz="1400" b="1" spc="-5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cs typeface="Arial" pitchFamily="34" charset="0"/>
            </a:endParaRPr>
          </a:p>
          <a:p>
            <a:pPr marL="601200" lvl="1" indent="-144000" latinLnBrk="0">
              <a:lnSpc>
                <a:spcPct val="125000"/>
              </a:lnSpc>
              <a:spcBef>
                <a:spcPts val="300"/>
              </a:spcBef>
              <a:buClr>
                <a:srgbClr val="1D4092"/>
              </a:buClr>
              <a:buFont typeface="Wingdings" pitchFamily="2" charset="2"/>
              <a:buChar char="§"/>
              <a:tabLst>
                <a:tab pos="3314700" algn="l"/>
              </a:tabLst>
              <a:defRPr/>
            </a:pPr>
            <a:r>
              <a:rPr lang="ko-KR" altLang="en-US" sz="1400" spc="-5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Arial" pitchFamily="34" charset="0"/>
              </a:rPr>
              <a:t>다음 공유 전동 </a:t>
            </a:r>
            <a:r>
              <a:rPr lang="ko-KR" altLang="en-US" sz="1400" spc="-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Arial" pitchFamily="34" charset="0"/>
              </a:rPr>
              <a:t>킥보드</a:t>
            </a:r>
            <a:r>
              <a:rPr lang="ko-KR" altLang="en-US" sz="1400" spc="-5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Arial" pitchFamily="34" charset="0"/>
              </a:rPr>
              <a:t> </a:t>
            </a:r>
            <a:r>
              <a:rPr lang="ko-KR" altLang="en-US" sz="1400" spc="-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Arial" pitchFamily="34" charset="0"/>
              </a:rPr>
              <a:t>이용시</a:t>
            </a:r>
            <a:r>
              <a:rPr lang="en-US" altLang="ko-KR" sz="1400" spc="-5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Arial" pitchFamily="34" charset="0"/>
              </a:rPr>
              <a:t> </a:t>
            </a:r>
            <a:r>
              <a:rPr lang="ko-KR" altLang="en-US" sz="1400" spc="-5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Arial" pitchFamily="34" charset="0"/>
              </a:rPr>
              <a:t>포인트를 사용해  할인 가능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E547C5E-C0F1-E047-BE54-9566C8889F0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488"/>
          <a:stretch/>
        </p:blipFill>
        <p:spPr>
          <a:xfrm>
            <a:off x="1013193" y="1982103"/>
            <a:ext cx="1190111" cy="2041945"/>
          </a:xfrm>
          <a:prstGeom prst="rect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FA808D8-3885-4049-A5D0-7D334427FE2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3277"/>
          <a:stretch/>
        </p:blipFill>
        <p:spPr>
          <a:xfrm>
            <a:off x="2510290" y="1987007"/>
            <a:ext cx="1190111" cy="2046408"/>
          </a:xfrm>
          <a:prstGeom prst="rect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48E6D6D-B461-EC40-BEC2-DC38808125C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4811"/>
          <a:stretch/>
        </p:blipFill>
        <p:spPr>
          <a:xfrm>
            <a:off x="5451312" y="1973179"/>
            <a:ext cx="1195594" cy="2023228"/>
          </a:xfrm>
          <a:prstGeom prst="rect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DEEE7FA-6F66-1249-BE7A-F6E1340A2F5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3834"/>
          <a:stretch/>
        </p:blipFill>
        <p:spPr>
          <a:xfrm>
            <a:off x="6944680" y="1957394"/>
            <a:ext cx="1183436" cy="2023228"/>
          </a:xfrm>
          <a:prstGeom prst="rect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634992246"/>
      </p:ext>
    </p:extLst>
  </p:cSld>
  <p:clrMapOvr>
    <a:masterClrMapping/>
  </p:clrMapOvr>
  <p:transition advClick="0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3528" y="103932"/>
            <a:ext cx="4227700" cy="584775"/>
          </a:xfrm>
          <a:prstGeom prst="rect">
            <a:avLst/>
          </a:prstGeom>
          <a:noFill/>
        </p:spPr>
        <p:txBody>
          <a:bodyPr wrap="none" lIns="288000" rtlCol="0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r>
              <a:rPr lang="ko-KR" altLang="en-US" sz="3200" b="1" spc="-150" dirty="0" err="1">
                <a:solidFill>
                  <a:srgbClr val="013E7D"/>
                </a:solidFill>
                <a:latin typeface="+mn-ea"/>
                <a:ea typeface="+mn-ea"/>
              </a:rPr>
              <a:t>시큐어</a:t>
            </a:r>
            <a:r>
              <a:rPr lang="ko-KR" altLang="en-US" sz="3200" b="1" spc="-150" dirty="0">
                <a:solidFill>
                  <a:srgbClr val="013E7D"/>
                </a:solidFill>
                <a:latin typeface="+mn-ea"/>
                <a:ea typeface="+mn-ea"/>
              </a:rPr>
              <a:t> 씽씽</a:t>
            </a:r>
            <a:r>
              <a:rPr lang="en-US" altLang="ko-KR" sz="3200" b="1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 </a:t>
            </a:r>
            <a:r>
              <a:rPr lang="ko-KR" altLang="en-US" sz="3200" b="1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주요기능</a:t>
            </a:r>
            <a:r>
              <a:rPr lang="en-US" altLang="ko-KR" sz="3200" b="1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 </a:t>
            </a:r>
            <a:endParaRPr lang="ko-KR" altLang="en-US" sz="3200" b="1" spc="-150" dirty="0">
              <a:solidFill>
                <a:schemeClr val="tx1">
                  <a:lumMod val="95000"/>
                  <a:lumOff val="5000"/>
                </a:schemeClr>
              </a:solidFill>
              <a:latin typeface="+mn-ea"/>
              <a:ea typeface="+mn-ea"/>
            </a:endParaRPr>
          </a:p>
        </p:txBody>
      </p:sp>
      <p:grpSp>
        <p:nvGrpSpPr>
          <p:cNvPr id="29" name="그룹 28"/>
          <p:cNvGrpSpPr/>
          <p:nvPr/>
        </p:nvGrpSpPr>
        <p:grpSpPr>
          <a:xfrm>
            <a:off x="395287" y="945304"/>
            <a:ext cx="5904905" cy="611488"/>
            <a:chOff x="395287" y="953930"/>
            <a:chExt cx="5904905" cy="611488"/>
          </a:xfrm>
        </p:grpSpPr>
        <p:pic>
          <p:nvPicPr>
            <p:cNvPr id="26" name="Picture 2" descr="D:\me\디자인서식연습\영동구청\ob-19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95287" y="953930"/>
              <a:ext cx="5904905" cy="611488"/>
            </a:xfrm>
            <a:prstGeom prst="rect">
              <a:avLst/>
            </a:prstGeom>
            <a:noFill/>
          </p:spPr>
        </p:pic>
        <p:sp>
          <p:nvSpPr>
            <p:cNvPr id="27" name="직사각형 26"/>
            <p:cNvSpPr/>
            <p:nvPr/>
          </p:nvSpPr>
          <p:spPr>
            <a:xfrm>
              <a:off x="652541" y="1038993"/>
              <a:ext cx="2326278" cy="40216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noAutofit/>
              <a:scene3d>
                <a:camera prst="orthographicFront"/>
                <a:lightRig rig="threePt" dir="t"/>
              </a:scene3d>
              <a:sp3d>
                <a:bevelT w="1270" h="1270"/>
                <a:contourClr>
                  <a:schemeClr val="tx2">
                    <a:lumMod val="50000"/>
                  </a:schemeClr>
                </a:contourClr>
              </a:sp3d>
            </a:bodyPr>
            <a:lstStyle/>
            <a:p>
              <a:pPr indent="-180975" fontAlgn="base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0000"/>
                </a:buClr>
                <a:buSzPct val="70000"/>
                <a:defRPr/>
              </a:pPr>
              <a:endParaRPr lang="ko-KR" altLang="en-US" sz="2000" b="1" dirty="0">
                <a:solidFill>
                  <a:schemeClr val="bg1"/>
                </a:solidFill>
                <a:latin typeface="+mn-ea"/>
                <a:ea typeface="+mn-ea"/>
              </a:endParaRP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422015" y="1044408"/>
              <a:ext cx="418687" cy="40216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noAutofit/>
              <a:scene3d>
                <a:camera prst="orthographicFront"/>
                <a:lightRig rig="threePt" dir="t"/>
              </a:scene3d>
              <a:sp3d>
                <a:bevelT w="1270" h="1270"/>
                <a:contourClr>
                  <a:schemeClr val="tx2">
                    <a:lumMod val="50000"/>
                  </a:schemeClr>
                </a:contourClr>
              </a:sp3d>
            </a:bodyPr>
            <a:lstStyle/>
            <a:p>
              <a:pPr indent="-180975" fontAlgn="base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0000"/>
                </a:buClr>
                <a:buSzPct val="70000"/>
                <a:defRPr/>
              </a:pPr>
              <a:r>
                <a:rPr lang="en-US" altLang="ko-KR" sz="2000" b="1" dirty="0">
                  <a:solidFill>
                    <a:srgbClr val="FFFF00"/>
                  </a:solidFill>
                  <a:latin typeface="+mn-ea"/>
                  <a:ea typeface="+mn-ea"/>
                </a:rPr>
                <a:t>6.</a:t>
              </a:r>
              <a:r>
                <a:rPr lang="ko-KR" altLang="en-US" sz="2000" b="1" dirty="0">
                  <a:solidFill>
                    <a:srgbClr val="FFFF00"/>
                  </a:solidFill>
                  <a:latin typeface="+mn-ea"/>
                  <a:ea typeface="+mn-ea"/>
                </a:rPr>
                <a:t> 시연 영상</a:t>
              </a: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63F99C7F-F7E3-2848-8829-F2F297012746}"/>
              </a:ext>
            </a:extLst>
          </p:cNvPr>
          <p:cNvSpPr/>
          <p:nvPr/>
        </p:nvSpPr>
        <p:spPr>
          <a:xfrm>
            <a:off x="968830" y="2060848"/>
            <a:ext cx="7164796" cy="3636404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ore-KR" altLang="en-US" dirty="0"/>
              <a:t>시연</a:t>
            </a:r>
            <a:r>
              <a:rPr kumimoji="1" lang="ko-KR" altLang="en-US" dirty="0"/>
              <a:t> 영상</a:t>
            </a:r>
            <a:endParaRPr kumimoji="1"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7620AF9-4C7B-4D5A-9629-AA86336366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752" y="1797993"/>
            <a:ext cx="7538952" cy="4249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888895"/>
      </p:ext>
    </p:extLst>
  </p:cSld>
  <p:clrMapOvr>
    <a:masterClrMapping/>
  </p:clrMapOvr>
  <p:transition advClick="0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824028" y="2505670"/>
            <a:ext cx="3550972" cy="92333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altLang="ko-KR" sz="5400" b="1" spc="-300" dirty="0">
                <a:solidFill>
                  <a:srgbClr val="003E7E"/>
                </a:solidFill>
                <a:latin typeface="+mn-ea"/>
                <a:ea typeface="+mn-ea"/>
              </a:rPr>
              <a:t>Q&amp;A</a:t>
            </a:r>
            <a:endParaRPr lang="ko-KR" altLang="en-US" sz="5400" b="1" spc="-300" dirty="0">
              <a:solidFill>
                <a:srgbClr val="003E7E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46941052"/>
      </p:ext>
    </p:extLst>
  </p:cSld>
  <p:clrMapOvr>
    <a:masterClrMapping/>
  </p:clrMapOvr>
  <p:transition advClick="0">
    <p:fade/>
  </p:transition>
</p:sld>
</file>

<file path=ppt/theme/theme1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디자인 사용자 지정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3001</TotalTime>
  <Words>713</Words>
  <Application>Microsoft Office PowerPoint</Application>
  <PresentationFormat>화면 슬라이드 쇼(4:3)</PresentationFormat>
  <Paragraphs>95</Paragraphs>
  <Slides>9</Slides>
  <Notes>7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5" baseType="lpstr">
      <vt:lpstr>HY견고딕</vt:lpstr>
      <vt:lpstr>Monotype Sorts</vt:lpstr>
      <vt:lpstr>굴림</vt:lpstr>
      <vt:lpstr>맑은 고딕</vt:lpstr>
      <vt:lpstr>Wingdings</vt:lpstr>
      <vt:lpstr>디자인 사용자 지정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(주)피티라인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피티라인</dc:creator>
  <cp:lastModifiedBy>Yu JaeHyun</cp:lastModifiedBy>
  <cp:revision>369</cp:revision>
  <dcterms:created xsi:type="dcterms:W3CDTF">2009-07-27T06:48:55Z</dcterms:created>
  <dcterms:modified xsi:type="dcterms:W3CDTF">2020-12-05T04:39:31Z</dcterms:modified>
</cp:coreProperties>
</file>